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90" r:id="rId3"/>
    <p:sldId id="286" r:id="rId4"/>
    <p:sldId id="287" r:id="rId5"/>
    <p:sldId id="288" r:id="rId6"/>
    <p:sldId id="291" r:id="rId7"/>
    <p:sldId id="292" r:id="rId8"/>
    <p:sldId id="29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BF9BE-6C6D-4AFC-8336-EF95DB50C627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7FB2F-0574-40FD-AFAA-FE2E903DE6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350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7FB2F-0574-40FD-AFAA-FE2E903DE68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182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F572-CE77-4459-977E-958E27D6C7F7}" type="datetime13">
              <a:rPr lang="ru-RU" smtClean="0"/>
              <a:t>3:17:34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94450"/>
            <a:ext cx="28956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09C1-58E3-46E9-9548-7A0EA1F3A02B}" type="datetime13">
              <a:rPr lang="ru-RU" smtClean="0"/>
              <a:t>3:17:34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4ABE-79A6-4664-99CA-D99714DC21AD}" type="datetime13">
              <a:rPr lang="ru-RU" smtClean="0"/>
              <a:t>3:17:34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780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BD59-D76F-4D57-A31D-DA486CD2D770}" type="datetime13">
              <a:rPr lang="ru-RU" smtClean="0"/>
              <a:t>3:17:34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33AB-7C9A-49FB-BDDD-72975A158215}" type="datetime13">
              <a:rPr lang="ru-RU" smtClean="0"/>
              <a:t>3:17:34 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4038600" cy="42813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44824"/>
            <a:ext cx="4038600" cy="42813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86D5-5D68-4A34-AB21-ADB301471221}" type="datetime13">
              <a:rPr lang="ru-RU" smtClean="0"/>
              <a:t>3:17:34 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F6D20-95B3-471E-93F6-0A396A2DF80A}" type="datetime13">
              <a:rPr lang="ru-RU" smtClean="0"/>
              <a:t>3:17:34 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0424-3D8F-468F-97B9-8EA8BBF50E75}" type="datetime13">
              <a:rPr lang="ru-RU" smtClean="0"/>
              <a:t>3:17:34 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E26E5-E159-4BFE-9996-B7A8815A7835}" type="datetime13">
              <a:rPr lang="ru-RU" smtClean="0"/>
              <a:t>3:17:34 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1404-B414-4717-9C96-E6B1B5DF43B2}" type="datetime13">
              <a:rPr lang="ru-RU" smtClean="0"/>
              <a:t>3:17:34 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B291-8306-4E0A-A9CF-88EC5FE5B256}" type="datetime13">
              <a:rPr lang="ru-RU" smtClean="0"/>
              <a:t>3:17:34 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98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44824"/>
            <a:ext cx="82296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BC189-ECAB-4D08-9824-93C3F9DEDB25}" type="datetime13">
              <a:rPr lang="ru-RU" smtClean="0"/>
              <a:t>3:17:34 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3370D-A07C-4075-AA2A-2AD6DEAD24E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-27384"/>
            <a:ext cx="9144000" cy="548680"/>
          </a:xfrm>
          <a:prstGeom prst="rect">
            <a:avLst/>
          </a:prstGeom>
          <a:solidFill>
            <a:srgbClr val="0070C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b="1" dirty="0" smtClean="0"/>
              <a:t>Информатика. Устройства компьютера</a:t>
            </a:r>
            <a:endParaRPr lang="ru-RU" b="1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6309320"/>
            <a:ext cx="9144000" cy="54868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7 класс</a:t>
            </a:r>
            <a:endParaRPr lang="ru-RU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i="1" dirty="0" smtClean="0">
                <a:solidFill>
                  <a:srgbClr val="0070C0"/>
                </a:solidFill>
                <a:latin typeface="Arial Black" pitchFamily="34" charset="0"/>
              </a:rPr>
              <a:t>Устройство компьютера</a:t>
            </a:r>
            <a:endParaRPr lang="ru-RU" i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812360" y="72008"/>
            <a:ext cx="1152128" cy="332656"/>
          </a:xfrm>
        </p:spPr>
        <p:txBody>
          <a:bodyPr/>
          <a:lstStyle/>
          <a:p>
            <a:fld id="{86027EBC-EAAA-4F31-B86B-897397E3213F}" type="datetime13">
              <a:rPr lang="ru-RU" sz="1600" b="1" smtClean="0">
                <a:solidFill>
                  <a:schemeClr val="bg1"/>
                </a:solidFill>
              </a:rPr>
              <a:t>3:17:34 </a:t>
            </a:fld>
            <a:endParaRPr lang="ru-RU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такое компьютер</a:t>
            </a:r>
          </a:p>
          <a:p>
            <a:r>
              <a:rPr lang="ru-RU" dirty="0" smtClean="0"/>
              <a:t>Базовая конфигурация ПК</a:t>
            </a:r>
          </a:p>
          <a:p>
            <a:r>
              <a:rPr lang="ru-RU" dirty="0" smtClean="0"/>
              <a:t>Назовите устройства ввода</a:t>
            </a:r>
          </a:p>
          <a:p>
            <a:r>
              <a:rPr lang="ru-RU" dirty="0" smtClean="0"/>
              <a:t>Назовите устройства вывода</a:t>
            </a:r>
          </a:p>
          <a:p>
            <a:r>
              <a:rPr lang="ru-RU" dirty="0" smtClean="0"/>
              <a:t>Что является прототипом ПК</a:t>
            </a:r>
          </a:p>
          <a:p>
            <a:r>
              <a:rPr lang="ru-RU" dirty="0" smtClean="0"/>
              <a:t>Для чего был изобретен компьютер</a:t>
            </a:r>
          </a:p>
          <a:p>
            <a:r>
              <a:rPr lang="ru-RU" dirty="0" smtClean="0"/>
              <a:t>Каково назначение материнской платы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BD59-D76F-4D57-A31D-DA486CD2D770}" type="datetime13">
              <a:rPr lang="ru-RU" smtClean="0"/>
              <a:t>3:18:15 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965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4300" b="1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Магистрально-модульный принцип построения компьютера.</a:t>
            </a:r>
          </a:p>
        </p:txBody>
      </p:sp>
    </p:spTree>
    <p:extLst>
      <p:ext uri="{BB962C8B-B14F-4D97-AF65-F5344CB8AC3E}">
        <p14:creationId xmlns:p14="http://schemas.microsoft.com/office/powerpoint/2010/main" val="2248430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76250"/>
            <a:ext cx="8351838" cy="618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1129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-593725" y="492125"/>
            <a:ext cx="840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 dirty="0">
                <a:solidFill>
                  <a:srgbClr val="990033"/>
                </a:solidFill>
              </a:rPr>
              <a:t>СТРУКТУРА  ПЕРСОНАЛЬНОГО  КОМПЬЮТЕРА</a:t>
            </a: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18256" y="842963"/>
            <a:ext cx="9125744" cy="5538365"/>
          </a:xfrm>
          <a:prstGeom prst="rect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34820" name="Picture 5" descr="процессор вид4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879475"/>
            <a:ext cx="1447800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6" descr="simm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879475"/>
            <a:ext cx="1692275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Rectangle 7"/>
          <p:cNvSpPr>
            <a:spLocks noChangeArrowheads="1"/>
          </p:cNvSpPr>
          <p:nvPr/>
        </p:nvSpPr>
        <p:spPr bwMode="auto">
          <a:xfrm>
            <a:off x="323850" y="2549525"/>
            <a:ext cx="8532813" cy="554038"/>
          </a:xfrm>
          <a:prstGeom prst="rect">
            <a:avLst/>
          </a:prstGeom>
          <a:solidFill>
            <a:schemeClr val="bg1"/>
          </a:solidFill>
          <a:ln w="38100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rgbClr val="990033"/>
                </a:solidFill>
              </a:rPr>
              <a:t>Информационная  магистраль (шина)</a:t>
            </a:r>
          </a:p>
        </p:txBody>
      </p:sp>
      <p:sp>
        <p:nvSpPr>
          <p:cNvPr id="34823" name="Line 8"/>
          <p:cNvSpPr>
            <a:spLocks noChangeShapeType="1"/>
          </p:cNvSpPr>
          <p:nvPr/>
        </p:nvSpPr>
        <p:spPr bwMode="auto">
          <a:xfrm>
            <a:off x="863600" y="2122488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4" name="Line 9"/>
          <p:cNvSpPr>
            <a:spLocks noChangeShapeType="1"/>
          </p:cNvSpPr>
          <p:nvPr/>
        </p:nvSpPr>
        <p:spPr bwMode="auto">
          <a:xfrm>
            <a:off x="2952750" y="2122488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5" name="Line 10"/>
          <p:cNvSpPr>
            <a:spLocks noChangeShapeType="1"/>
          </p:cNvSpPr>
          <p:nvPr/>
        </p:nvSpPr>
        <p:spPr bwMode="auto">
          <a:xfrm flipH="1" flipV="1">
            <a:off x="3421063" y="2122488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6" name="Line 11"/>
          <p:cNvSpPr>
            <a:spLocks noChangeShapeType="1"/>
          </p:cNvSpPr>
          <p:nvPr/>
        </p:nvSpPr>
        <p:spPr bwMode="auto">
          <a:xfrm flipH="1" flipV="1">
            <a:off x="1331913" y="2122488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7" name="Oval 12"/>
          <p:cNvSpPr>
            <a:spLocks noChangeArrowheads="1"/>
          </p:cNvSpPr>
          <p:nvPr/>
        </p:nvSpPr>
        <p:spPr bwMode="auto">
          <a:xfrm>
            <a:off x="720725" y="3530600"/>
            <a:ext cx="360363" cy="4270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28" name="Line 13"/>
          <p:cNvSpPr>
            <a:spLocks noChangeShapeType="1"/>
          </p:cNvSpPr>
          <p:nvPr/>
        </p:nvSpPr>
        <p:spPr bwMode="auto">
          <a:xfrm flipH="1" flipV="1">
            <a:off x="901700" y="3103563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9" name="Oval 14"/>
          <p:cNvSpPr>
            <a:spLocks noChangeArrowheads="1"/>
          </p:cNvSpPr>
          <p:nvPr/>
        </p:nvSpPr>
        <p:spPr bwMode="auto">
          <a:xfrm>
            <a:off x="6986588" y="3533775"/>
            <a:ext cx="360362" cy="425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30" name="Line 15"/>
          <p:cNvSpPr>
            <a:spLocks noChangeShapeType="1"/>
          </p:cNvSpPr>
          <p:nvPr/>
        </p:nvSpPr>
        <p:spPr bwMode="auto">
          <a:xfrm flipH="1">
            <a:off x="7167563" y="3105150"/>
            <a:ext cx="0" cy="4286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1" name="Line 16"/>
          <p:cNvSpPr>
            <a:spLocks noChangeShapeType="1"/>
          </p:cNvSpPr>
          <p:nvPr/>
        </p:nvSpPr>
        <p:spPr bwMode="auto">
          <a:xfrm flipH="1" flipV="1">
            <a:off x="3671888" y="3103563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2" name="Line 17"/>
          <p:cNvSpPr>
            <a:spLocks noChangeShapeType="1"/>
          </p:cNvSpPr>
          <p:nvPr/>
        </p:nvSpPr>
        <p:spPr bwMode="auto">
          <a:xfrm flipH="1">
            <a:off x="3997325" y="3103563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3" name="AutoShape 18"/>
          <p:cNvSpPr>
            <a:spLocks noChangeArrowheads="1"/>
          </p:cNvSpPr>
          <p:nvPr/>
        </p:nvSpPr>
        <p:spPr bwMode="auto">
          <a:xfrm>
            <a:off x="3492500" y="3530600"/>
            <a:ext cx="720725" cy="42703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34" name="Line 19"/>
          <p:cNvSpPr>
            <a:spLocks noChangeShapeType="1"/>
          </p:cNvSpPr>
          <p:nvPr/>
        </p:nvSpPr>
        <p:spPr bwMode="auto">
          <a:xfrm flipH="1" flipV="1">
            <a:off x="3671888" y="3957638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5" name="Line 20"/>
          <p:cNvSpPr>
            <a:spLocks noChangeShapeType="1"/>
          </p:cNvSpPr>
          <p:nvPr/>
        </p:nvSpPr>
        <p:spPr bwMode="auto">
          <a:xfrm flipH="1">
            <a:off x="3997325" y="3957638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6" name="Line 21"/>
          <p:cNvSpPr>
            <a:spLocks noChangeShapeType="1"/>
          </p:cNvSpPr>
          <p:nvPr/>
        </p:nvSpPr>
        <p:spPr bwMode="auto">
          <a:xfrm flipH="1" flipV="1">
            <a:off x="901700" y="3954463"/>
            <a:ext cx="0" cy="4286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7" name="Line 22"/>
          <p:cNvSpPr>
            <a:spLocks noChangeShapeType="1"/>
          </p:cNvSpPr>
          <p:nvPr/>
        </p:nvSpPr>
        <p:spPr bwMode="auto">
          <a:xfrm flipH="1">
            <a:off x="7165975" y="3957638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38" name="Oval 23"/>
          <p:cNvSpPr>
            <a:spLocks noChangeArrowheads="1"/>
          </p:cNvSpPr>
          <p:nvPr/>
        </p:nvSpPr>
        <p:spPr bwMode="auto">
          <a:xfrm>
            <a:off x="7453313" y="3533775"/>
            <a:ext cx="360362" cy="425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39" name="Line 24"/>
          <p:cNvSpPr>
            <a:spLocks noChangeShapeType="1"/>
          </p:cNvSpPr>
          <p:nvPr/>
        </p:nvSpPr>
        <p:spPr bwMode="auto">
          <a:xfrm flipH="1">
            <a:off x="7634288" y="3105150"/>
            <a:ext cx="0" cy="4286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0" name="Line 25"/>
          <p:cNvSpPr>
            <a:spLocks noChangeShapeType="1"/>
          </p:cNvSpPr>
          <p:nvPr/>
        </p:nvSpPr>
        <p:spPr bwMode="auto">
          <a:xfrm flipH="1">
            <a:off x="7632700" y="3957638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1" name="Oval 26"/>
          <p:cNvSpPr>
            <a:spLocks noChangeArrowheads="1"/>
          </p:cNvSpPr>
          <p:nvPr/>
        </p:nvSpPr>
        <p:spPr bwMode="auto">
          <a:xfrm>
            <a:off x="1189038" y="3530600"/>
            <a:ext cx="360362" cy="4270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42" name="Line 27"/>
          <p:cNvSpPr>
            <a:spLocks noChangeShapeType="1"/>
          </p:cNvSpPr>
          <p:nvPr/>
        </p:nvSpPr>
        <p:spPr bwMode="auto">
          <a:xfrm flipH="1" flipV="1">
            <a:off x="1370013" y="3103563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3" name="Line 28"/>
          <p:cNvSpPr>
            <a:spLocks noChangeShapeType="1"/>
          </p:cNvSpPr>
          <p:nvPr/>
        </p:nvSpPr>
        <p:spPr bwMode="auto">
          <a:xfrm flipH="1" flipV="1">
            <a:off x="1370013" y="3954463"/>
            <a:ext cx="0" cy="4286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4" name="Rectangle 29"/>
          <p:cNvSpPr>
            <a:spLocks noChangeArrowheads="1"/>
          </p:cNvSpPr>
          <p:nvPr/>
        </p:nvSpPr>
        <p:spPr bwMode="auto">
          <a:xfrm>
            <a:off x="325438" y="4383088"/>
            <a:ext cx="2770187" cy="474662"/>
          </a:xfrm>
          <a:prstGeom prst="rect">
            <a:avLst/>
          </a:prstGeom>
          <a:solidFill>
            <a:schemeClr val="bg1"/>
          </a:solidFill>
          <a:ln w="38100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solidFill>
                  <a:srgbClr val="990033"/>
                </a:solidFill>
              </a:rPr>
              <a:t>Устройства  ввода</a:t>
            </a:r>
          </a:p>
        </p:txBody>
      </p:sp>
      <p:sp>
        <p:nvSpPr>
          <p:cNvPr id="34845" name="Rectangle 30"/>
          <p:cNvSpPr>
            <a:spLocks noChangeArrowheads="1"/>
          </p:cNvSpPr>
          <p:nvPr/>
        </p:nvSpPr>
        <p:spPr bwMode="auto">
          <a:xfrm>
            <a:off x="6119813" y="4383088"/>
            <a:ext cx="2700337" cy="474662"/>
          </a:xfrm>
          <a:prstGeom prst="rect">
            <a:avLst/>
          </a:prstGeom>
          <a:solidFill>
            <a:schemeClr val="bg1"/>
          </a:solidFill>
          <a:ln w="38100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solidFill>
                  <a:srgbClr val="990033"/>
                </a:solidFill>
              </a:rPr>
              <a:t>Устройства  вывода</a:t>
            </a:r>
          </a:p>
        </p:txBody>
      </p:sp>
      <p:sp>
        <p:nvSpPr>
          <p:cNvPr id="34846" name="Rectangle 31"/>
          <p:cNvSpPr>
            <a:spLocks noChangeArrowheads="1"/>
          </p:cNvSpPr>
          <p:nvPr/>
        </p:nvSpPr>
        <p:spPr bwMode="auto">
          <a:xfrm>
            <a:off x="3311525" y="4383088"/>
            <a:ext cx="2628900" cy="474662"/>
          </a:xfrm>
          <a:prstGeom prst="rect">
            <a:avLst/>
          </a:prstGeom>
          <a:solidFill>
            <a:schemeClr val="bg1"/>
          </a:solidFill>
          <a:ln w="38100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>
                <a:solidFill>
                  <a:srgbClr val="990033"/>
                </a:solidFill>
              </a:rPr>
              <a:t>Внешняя  память</a:t>
            </a:r>
          </a:p>
        </p:txBody>
      </p:sp>
      <p:sp>
        <p:nvSpPr>
          <p:cNvPr id="34847" name="Oval 32"/>
          <p:cNvSpPr>
            <a:spLocks noChangeArrowheads="1"/>
          </p:cNvSpPr>
          <p:nvPr/>
        </p:nvSpPr>
        <p:spPr bwMode="auto">
          <a:xfrm>
            <a:off x="7921625" y="3509963"/>
            <a:ext cx="360363" cy="425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48" name="Line 33"/>
          <p:cNvSpPr>
            <a:spLocks noChangeShapeType="1"/>
          </p:cNvSpPr>
          <p:nvPr/>
        </p:nvSpPr>
        <p:spPr bwMode="auto">
          <a:xfrm flipH="1">
            <a:off x="8102600" y="3081338"/>
            <a:ext cx="0" cy="4286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49" name="Line 34"/>
          <p:cNvSpPr>
            <a:spLocks noChangeShapeType="1"/>
          </p:cNvSpPr>
          <p:nvPr/>
        </p:nvSpPr>
        <p:spPr bwMode="auto">
          <a:xfrm flipH="1">
            <a:off x="8101013" y="3933825"/>
            <a:ext cx="0" cy="4270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0" name="Oval 35"/>
          <p:cNvSpPr>
            <a:spLocks noChangeArrowheads="1"/>
          </p:cNvSpPr>
          <p:nvPr/>
        </p:nvSpPr>
        <p:spPr bwMode="auto">
          <a:xfrm>
            <a:off x="8388350" y="3509963"/>
            <a:ext cx="360363" cy="425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51" name="Line 36"/>
          <p:cNvSpPr>
            <a:spLocks noChangeShapeType="1"/>
          </p:cNvSpPr>
          <p:nvPr/>
        </p:nvSpPr>
        <p:spPr bwMode="auto">
          <a:xfrm flipH="1">
            <a:off x="8569325" y="3081338"/>
            <a:ext cx="0" cy="4286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2" name="Line 37"/>
          <p:cNvSpPr>
            <a:spLocks noChangeShapeType="1"/>
          </p:cNvSpPr>
          <p:nvPr/>
        </p:nvSpPr>
        <p:spPr bwMode="auto">
          <a:xfrm flipH="1">
            <a:off x="8567738" y="3933825"/>
            <a:ext cx="0" cy="4270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3" name="Oval 38"/>
          <p:cNvSpPr>
            <a:spLocks noChangeArrowheads="1"/>
          </p:cNvSpPr>
          <p:nvPr/>
        </p:nvSpPr>
        <p:spPr bwMode="auto">
          <a:xfrm>
            <a:off x="1655763" y="3546475"/>
            <a:ext cx="360362" cy="425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54" name="Line 39"/>
          <p:cNvSpPr>
            <a:spLocks noChangeShapeType="1"/>
          </p:cNvSpPr>
          <p:nvPr/>
        </p:nvSpPr>
        <p:spPr bwMode="auto">
          <a:xfrm flipH="1" flipV="1">
            <a:off x="1836738" y="3117850"/>
            <a:ext cx="0" cy="4286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5" name="Line 40"/>
          <p:cNvSpPr>
            <a:spLocks noChangeShapeType="1"/>
          </p:cNvSpPr>
          <p:nvPr/>
        </p:nvSpPr>
        <p:spPr bwMode="auto">
          <a:xfrm flipH="1" flipV="1">
            <a:off x="1836738" y="3970338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6" name="Oval 41"/>
          <p:cNvSpPr>
            <a:spLocks noChangeArrowheads="1"/>
          </p:cNvSpPr>
          <p:nvPr/>
        </p:nvSpPr>
        <p:spPr bwMode="auto">
          <a:xfrm>
            <a:off x="2124075" y="3546475"/>
            <a:ext cx="360363" cy="4254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57" name="Line 42"/>
          <p:cNvSpPr>
            <a:spLocks noChangeShapeType="1"/>
          </p:cNvSpPr>
          <p:nvPr/>
        </p:nvSpPr>
        <p:spPr bwMode="auto">
          <a:xfrm flipH="1" flipV="1">
            <a:off x="2305050" y="3117850"/>
            <a:ext cx="0" cy="4286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8" name="Line 43"/>
          <p:cNvSpPr>
            <a:spLocks noChangeShapeType="1"/>
          </p:cNvSpPr>
          <p:nvPr/>
        </p:nvSpPr>
        <p:spPr bwMode="auto">
          <a:xfrm flipH="1" flipV="1">
            <a:off x="2305050" y="3970338"/>
            <a:ext cx="0" cy="4270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59" name="Line 44"/>
          <p:cNvSpPr>
            <a:spLocks noChangeShapeType="1"/>
          </p:cNvSpPr>
          <p:nvPr/>
        </p:nvSpPr>
        <p:spPr bwMode="auto">
          <a:xfrm flipH="1" flipV="1">
            <a:off x="4643438" y="3117850"/>
            <a:ext cx="0" cy="4286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0" name="Line 45"/>
          <p:cNvSpPr>
            <a:spLocks noChangeShapeType="1"/>
          </p:cNvSpPr>
          <p:nvPr/>
        </p:nvSpPr>
        <p:spPr bwMode="auto">
          <a:xfrm flipH="1">
            <a:off x="4968875" y="3117850"/>
            <a:ext cx="0" cy="4286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1" name="AutoShape 46"/>
          <p:cNvSpPr>
            <a:spLocks noChangeArrowheads="1"/>
          </p:cNvSpPr>
          <p:nvPr/>
        </p:nvSpPr>
        <p:spPr bwMode="auto">
          <a:xfrm>
            <a:off x="4464050" y="3546475"/>
            <a:ext cx="720725" cy="4254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62" name="Line 47"/>
          <p:cNvSpPr>
            <a:spLocks noChangeShapeType="1"/>
          </p:cNvSpPr>
          <p:nvPr/>
        </p:nvSpPr>
        <p:spPr bwMode="auto">
          <a:xfrm flipH="1" flipV="1">
            <a:off x="4643438" y="3971925"/>
            <a:ext cx="0" cy="4270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3" name="Line 48"/>
          <p:cNvSpPr>
            <a:spLocks noChangeShapeType="1"/>
          </p:cNvSpPr>
          <p:nvPr/>
        </p:nvSpPr>
        <p:spPr bwMode="auto">
          <a:xfrm flipH="1">
            <a:off x="4968875" y="3971925"/>
            <a:ext cx="0" cy="4270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64" name="Rectangle 49"/>
          <p:cNvSpPr>
            <a:spLocks noChangeArrowheads="1"/>
          </p:cNvSpPr>
          <p:nvPr/>
        </p:nvSpPr>
        <p:spPr bwMode="auto">
          <a:xfrm>
            <a:off x="323850" y="5024438"/>
            <a:ext cx="2771775" cy="1117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65" name="Rectangle 50"/>
          <p:cNvSpPr>
            <a:spLocks noChangeArrowheads="1"/>
          </p:cNvSpPr>
          <p:nvPr/>
        </p:nvSpPr>
        <p:spPr bwMode="auto">
          <a:xfrm>
            <a:off x="3313113" y="5024438"/>
            <a:ext cx="2627312" cy="1117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66" name="Rectangle 51"/>
          <p:cNvSpPr>
            <a:spLocks noChangeArrowheads="1"/>
          </p:cNvSpPr>
          <p:nvPr/>
        </p:nvSpPr>
        <p:spPr bwMode="auto">
          <a:xfrm>
            <a:off x="6119813" y="5024438"/>
            <a:ext cx="2736850" cy="1117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67" name="Text Box 52"/>
          <p:cNvSpPr txBox="1">
            <a:spLocks noChangeArrowheads="1"/>
          </p:cNvSpPr>
          <p:nvPr/>
        </p:nvSpPr>
        <p:spPr bwMode="auto">
          <a:xfrm>
            <a:off x="4131765" y="819965"/>
            <a:ext cx="50292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1400" dirty="0"/>
              <a:t>       </a:t>
            </a:r>
            <a:r>
              <a:rPr lang="ru-RU" altLang="ru-RU" sz="1600" b="1" dirty="0">
                <a:solidFill>
                  <a:srgbClr val="FFFF00"/>
                </a:solidFill>
              </a:rPr>
              <a:t>Каждое подключаемое к ПК устройство получает номер, который выполняет роль адреса этого устройства. Информация, передаваемая внешнему устройству, сопровождается его адресом и подается на контроллер.</a:t>
            </a:r>
            <a:endParaRPr lang="ru-RU" altLang="ru-RU" sz="1600" b="1" i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4868" name="Picture 53" descr="клав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5230813"/>
            <a:ext cx="1044575" cy="78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69" name="Picture 5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425" y="5645150"/>
            <a:ext cx="395288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33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870" name="Picture 55" descr="джойстик"/>
          <p:cNvPicPr>
            <a:picLocks noChangeAspect="1"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325" y="5065713"/>
            <a:ext cx="468313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1" name="Picture 56" descr="сканер geniu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25" y="5319713"/>
            <a:ext cx="10795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2" name="Picture 57" descr="винчестер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688" y="5148263"/>
            <a:ext cx="900112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3" name="Picture 58" descr="флоппи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5149850"/>
            <a:ext cx="684213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4" name="Picture 59" descr="Cd2"/>
          <p:cNvPicPr>
            <a:picLocks noChangeAspect="1" noChangeArrowheads="1"/>
          </p:cNvPicPr>
          <p:nvPr/>
        </p:nvPicPr>
        <p:blipFill>
          <a:blip r:embed="rId10">
            <a:lum bright="18000" contras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0" y="5272088"/>
            <a:ext cx="79216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5" name="Picture 60" descr="монитор Nocia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575" y="5065713"/>
            <a:ext cx="1020763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6" name="Picture 61" descr="ринтер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5065713"/>
            <a:ext cx="97155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7" name="Picture 62" descr="3cf700dc965f2fca6e291d9f67e882a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5354638"/>
            <a:ext cx="6477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7179" name="Group 75"/>
          <p:cNvGraphicFramePr>
            <a:graphicFrameLocks noGrp="1"/>
          </p:cNvGraphicFramePr>
          <p:nvPr/>
        </p:nvGraphicFramePr>
        <p:xfrm>
          <a:off x="5292725" y="2393950"/>
          <a:ext cx="2022475" cy="822750"/>
        </p:xfrm>
        <a:graphic>
          <a:graphicData uri="http://schemas.openxmlformats.org/drawingml/2006/table">
            <a:tbl>
              <a:tblPr/>
              <a:tblGrid>
                <a:gridCol w="2022475"/>
              </a:tblGrid>
              <a:tr h="2741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Arial" charset="0"/>
                        </a:rPr>
                        <a:t>Шина  данных</a:t>
                      </a:r>
                    </a:p>
                  </a:txBody>
                  <a:tcPr marT="45685" marB="4568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41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Arial" charset="0"/>
                        </a:rPr>
                        <a:t>Шина  адреса</a:t>
                      </a:r>
                    </a:p>
                  </a:txBody>
                  <a:tcPr marT="45685" marB="4568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41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Arial" charset="0"/>
                        </a:rPr>
                        <a:t>Шина  управления</a:t>
                      </a:r>
                    </a:p>
                  </a:txBody>
                  <a:tcPr marT="45685" marB="45685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4888" name="Text Box 73"/>
          <p:cNvSpPr txBox="1">
            <a:spLocks noChangeArrowheads="1"/>
          </p:cNvSpPr>
          <p:nvPr/>
        </p:nvSpPr>
        <p:spPr bwMode="auto">
          <a:xfrm>
            <a:off x="2159000" y="3573463"/>
            <a:ext cx="17446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rgbClr val="990033"/>
                </a:solidFill>
              </a:rPr>
              <a:t>Контроллеры</a:t>
            </a:r>
          </a:p>
        </p:txBody>
      </p:sp>
      <p:sp>
        <p:nvSpPr>
          <p:cNvPr id="34889" name="Text Box 76"/>
          <p:cNvSpPr txBox="1">
            <a:spLocks noChangeArrowheads="1"/>
          </p:cNvSpPr>
          <p:nvPr/>
        </p:nvSpPr>
        <p:spPr bwMode="auto">
          <a:xfrm>
            <a:off x="5257800" y="3581400"/>
            <a:ext cx="17446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rgbClr val="990033"/>
                </a:solidFill>
              </a:rPr>
              <a:t>Контроллеры</a:t>
            </a:r>
          </a:p>
        </p:txBody>
      </p:sp>
    </p:spTree>
    <p:extLst>
      <p:ext uri="{BB962C8B-B14F-4D97-AF65-F5344CB8AC3E}">
        <p14:creationId xmlns:p14="http://schemas.microsoft.com/office/powerpoint/2010/main" val="90834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E26E5-E159-4BFE-9996-B7A8815A7835}" type="datetime13">
              <a:rPr lang="ru-RU" smtClean="0"/>
              <a:t>3:22:42 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419872" y="1268760"/>
            <a:ext cx="223224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Память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24000" y="3068960"/>
            <a:ext cx="223224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Внешняя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64088" y="3068960"/>
            <a:ext cx="223224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Внутренняя</a:t>
            </a:r>
            <a:endParaRPr lang="ru-RU" dirty="0"/>
          </a:p>
        </p:txBody>
      </p:sp>
      <p:cxnSp>
        <p:nvCxnSpPr>
          <p:cNvPr id="7" name="Прямая соединительная линия 6"/>
          <p:cNvCxnSpPr>
            <a:stCxn id="3" idx="2"/>
            <a:endCxn id="4" idx="0"/>
          </p:cNvCxnSpPr>
          <p:nvPr/>
        </p:nvCxnSpPr>
        <p:spPr>
          <a:xfrm flipH="1">
            <a:off x="2640124" y="1988840"/>
            <a:ext cx="1895872" cy="10801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584340" y="1988840"/>
            <a:ext cx="1847528" cy="10801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02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E26E5-E159-4BFE-9996-B7A8815A7835}" type="datetime13">
              <a:rPr lang="ru-RU" smtClean="0"/>
              <a:t>3:36:07 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96752"/>
            <a:ext cx="7776864" cy="4659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58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E26E5-E159-4BFE-9996-B7A8815A7835}" type="datetime13">
              <a:rPr lang="ru-RU" smtClean="0"/>
              <a:t>3:36:17 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24744"/>
            <a:ext cx="7776864" cy="319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4851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94</Words>
  <Application>Microsoft Office PowerPoint</Application>
  <PresentationFormat>Экран (4:3)</PresentationFormat>
  <Paragraphs>31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Century Gothic</vt:lpstr>
      <vt:lpstr>Wingdings</vt:lpstr>
      <vt:lpstr>Тема Office</vt:lpstr>
      <vt:lpstr>Устройство компьютера</vt:lpstr>
      <vt:lpstr>Вопросы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Направления развития современного образования</dc:title>
  <dc:creator>User</dc:creator>
  <cp:lastModifiedBy>Завуч 3</cp:lastModifiedBy>
  <cp:revision>17</cp:revision>
  <dcterms:created xsi:type="dcterms:W3CDTF">2018-08-28T22:03:21Z</dcterms:created>
  <dcterms:modified xsi:type="dcterms:W3CDTF">2018-11-16T12:36:52Z</dcterms:modified>
</cp:coreProperties>
</file>