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9"/>
  </p:notesMasterIdLst>
  <p:handoutMasterIdLst>
    <p:handoutMasterId r:id="rId30"/>
  </p:handoutMasterIdLst>
  <p:sldIdLst>
    <p:sldId id="271" r:id="rId2"/>
    <p:sldId id="298"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5" r:id="rId17"/>
    <p:sldId id="316" r:id="rId18"/>
    <p:sldId id="317" r:id="rId19"/>
    <p:sldId id="318" r:id="rId20"/>
    <p:sldId id="319" r:id="rId21"/>
    <p:sldId id="320" r:id="rId22"/>
    <p:sldId id="321" r:id="rId23"/>
    <p:sldId id="314" r:id="rId24"/>
    <p:sldId id="322" r:id="rId25"/>
    <p:sldId id="323" r:id="rId26"/>
    <p:sldId id="299" r:id="rId27"/>
    <p:sldId id="300" r:id="rId28"/>
  </p:sldIdLst>
  <p:sldSz cx="12192000" cy="6858000"/>
  <p:notesSz cx="6669088"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876"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5E3D4E5A-33DB-4B58-9BF6-5DB035E3D0F5}" type="datetimeFigureOut">
              <a:rPr lang="ru-RU" smtClean="0"/>
              <a:pPr/>
              <a:t>21.03.2017</a:t>
            </a:fld>
            <a:endParaRPr lang="ru-RU"/>
          </a:p>
        </p:txBody>
      </p:sp>
      <p:sp>
        <p:nvSpPr>
          <p:cNvPr id="4" name="Нижний колонтитул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6A1A4B8A-F604-4453-A891-55C429221AAE}" type="slidenum">
              <a:rPr lang="ru-RU" smtClean="0"/>
              <a:pPr/>
              <a:t>‹#›</a:t>
            </a:fld>
            <a:endParaRPr lang="ru-RU"/>
          </a:p>
        </p:txBody>
      </p:sp>
    </p:spTree>
    <p:extLst>
      <p:ext uri="{BB962C8B-B14F-4D97-AF65-F5344CB8AC3E}">
        <p14:creationId xmlns:p14="http://schemas.microsoft.com/office/powerpoint/2010/main" xmlns="" val="33474093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94A6C82F-67D9-4D56-8DA1-A09159871E51}" type="datetimeFigureOut">
              <a:rPr lang="ru-RU" smtClean="0"/>
              <a:pPr/>
              <a:t>21.03.2017</a:t>
            </a:fld>
            <a:endParaRPr lang="ru-RU"/>
          </a:p>
        </p:txBody>
      </p:sp>
      <p:sp>
        <p:nvSpPr>
          <p:cNvPr id="4" name="Образ слайда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79C5919E-90FF-41A8-AEF6-509EDE85C6DF}" type="slidenum">
              <a:rPr lang="ru-RU" smtClean="0"/>
              <a:pPr/>
              <a:t>‹#›</a:t>
            </a:fld>
            <a:endParaRPr lang="ru-RU"/>
          </a:p>
        </p:txBody>
      </p:sp>
    </p:spTree>
    <p:extLst>
      <p:ext uri="{BB962C8B-B14F-4D97-AF65-F5344CB8AC3E}">
        <p14:creationId xmlns:p14="http://schemas.microsoft.com/office/powerpoint/2010/main" xmlns="" val="2857206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C7B4E67-5BCE-46CC-B223-467D5FD4B63E}" type="datetimeFigureOut">
              <a:rPr lang="ru-RU" smtClean="0"/>
              <a:pPr/>
              <a:t>21.03.2017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5AEDC5-6CD3-48BE-B6A7-71F78E4EC5C2}" type="slidenum">
              <a:rPr lang="ru-RU" smtClean="0"/>
              <a:pPr/>
              <a:t>‹#›</a:t>
            </a:fld>
            <a:endParaRPr lang="ru-RU"/>
          </a:p>
        </p:txBody>
      </p:sp>
    </p:spTree>
    <p:extLst>
      <p:ext uri="{BB962C8B-B14F-4D97-AF65-F5344CB8AC3E}">
        <p14:creationId xmlns:p14="http://schemas.microsoft.com/office/powerpoint/2010/main" xmlns="" val="1058385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C7B4E67-5BCE-46CC-B223-467D5FD4B63E}" type="datetimeFigureOut">
              <a:rPr lang="ru-RU" smtClean="0"/>
              <a:pPr/>
              <a:t>21.03.2017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5AEDC5-6CD3-48BE-B6A7-71F78E4EC5C2}" type="slidenum">
              <a:rPr lang="ru-RU" smtClean="0"/>
              <a:pPr/>
              <a:t>‹#›</a:t>
            </a:fld>
            <a:endParaRPr lang="ru-RU"/>
          </a:p>
        </p:txBody>
      </p:sp>
    </p:spTree>
    <p:extLst>
      <p:ext uri="{BB962C8B-B14F-4D97-AF65-F5344CB8AC3E}">
        <p14:creationId xmlns:p14="http://schemas.microsoft.com/office/powerpoint/2010/main" xmlns="" val="3212064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C7B4E67-5BCE-46CC-B223-467D5FD4B63E}" type="datetimeFigureOut">
              <a:rPr lang="ru-RU" smtClean="0"/>
              <a:pPr/>
              <a:t>21.03.2017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5AEDC5-6CD3-48BE-B6A7-71F78E4EC5C2}" type="slidenum">
              <a:rPr lang="ru-RU" smtClean="0"/>
              <a:pPr/>
              <a:t>‹#›</a:t>
            </a:fld>
            <a:endParaRPr lang="ru-RU"/>
          </a:p>
        </p:txBody>
      </p:sp>
    </p:spTree>
    <p:extLst>
      <p:ext uri="{BB962C8B-B14F-4D97-AF65-F5344CB8AC3E}">
        <p14:creationId xmlns:p14="http://schemas.microsoft.com/office/powerpoint/2010/main" xmlns="" val="2213338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C7B4E67-5BCE-46CC-B223-467D5FD4B63E}" type="datetimeFigureOut">
              <a:rPr lang="ru-RU" smtClean="0"/>
              <a:pPr/>
              <a:t>21.03.2017</a:t>
            </a:fld>
            <a:endParaRPr lang="ru-RU"/>
          </a:p>
        </p:txBody>
      </p:sp>
      <p:sp>
        <p:nvSpPr>
          <p:cNvPr id="5" name="Нижний колонтитул 4"/>
          <p:cNvSpPr>
            <a:spLocks noGrp="1"/>
          </p:cNvSpPr>
          <p:nvPr>
            <p:ph type="ftr" sz="quarter" idx="11"/>
          </p:nvPr>
        </p:nvSpPr>
        <p:spPr>
          <a:xfrm>
            <a:off x="4038600" y="6214615"/>
            <a:ext cx="4114800" cy="365125"/>
          </a:xfrm>
        </p:spPr>
        <p:txBody>
          <a:bodyPr/>
          <a:lstStyle/>
          <a:p>
            <a:endParaRPr lang="ru-RU"/>
          </a:p>
        </p:txBody>
      </p:sp>
      <p:sp>
        <p:nvSpPr>
          <p:cNvPr id="6" name="Номер слайда 5"/>
          <p:cNvSpPr>
            <a:spLocks noGrp="1"/>
          </p:cNvSpPr>
          <p:nvPr>
            <p:ph type="sldNum" sz="quarter" idx="12"/>
          </p:nvPr>
        </p:nvSpPr>
        <p:spPr>
          <a:xfrm>
            <a:off x="8610600" y="6129337"/>
            <a:ext cx="2743200" cy="365125"/>
          </a:xfrm>
        </p:spPr>
        <p:txBody>
          <a:bodyPr/>
          <a:lstStyle/>
          <a:p>
            <a:fld id="{085AEDC5-6CD3-48BE-B6A7-71F78E4EC5C2}" type="slidenum">
              <a:rPr lang="ru-RU" smtClean="0"/>
              <a:pPr/>
              <a:t>‹#›</a:t>
            </a:fld>
            <a:endParaRPr lang="ru-RU"/>
          </a:p>
        </p:txBody>
      </p:sp>
    </p:spTree>
    <p:extLst>
      <p:ext uri="{BB962C8B-B14F-4D97-AF65-F5344CB8AC3E}">
        <p14:creationId xmlns:p14="http://schemas.microsoft.com/office/powerpoint/2010/main" xmlns="" val="3768531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C7B4E67-5BCE-46CC-B223-467D5FD4B63E}" type="datetimeFigureOut">
              <a:rPr lang="ru-RU" smtClean="0"/>
              <a:pPr/>
              <a:t>21.03.2017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5AEDC5-6CD3-48BE-B6A7-71F78E4EC5C2}" type="slidenum">
              <a:rPr lang="ru-RU" smtClean="0"/>
              <a:pPr/>
              <a:t>‹#›</a:t>
            </a:fld>
            <a:endParaRPr lang="ru-RU"/>
          </a:p>
        </p:txBody>
      </p:sp>
    </p:spTree>
    <p:extLst>
      <p:ext uri="{BB962C8B-B14F-4D97-AF65-F5344CB8AC3E}">
        <p14:creationId xmlns:p14="http://schemas.microsoft.com/office/powerpoint/2010/main" xmlns="" val="1946298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C7B4E67-5BCE-46CC-B223-467D5FD4B63E}" type="datetimeFigureOut">
              <a:rPr lang="ru-RU" smtClean="0"/>
              <a:pPr/>
              <a:t>21.03.2017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85AEDC5-6CD3-48BE-B6A7-71F78E4EC5C2}" type="slidenum">
              <a:rPr lang="ru-RU" smtClean="0"/>
              <a:pPr/>
              <a:t>‹#›</a:t>
            </a:fld>
            <a:endParaRPr lang="ru-RU"/>
          </a:p>
        </p:txBody>
      </p:sp>
    </p:spTree>
    <p:extLst>
      <p:ext uri="{BB962C8B-B14F-4D97-AF65-F5344CB8AC3E}">
        <p14:creationId xmlns:p14="http://schemas.microsoft.com/office/powerpoint/2010/main" xmlns="" val="1647672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C7B4E67-5BCE-46CC-B223-467D5FD4B63E}" type="datetimeFigureOut">
              <a:rPr lang="ru-RU" smtClean="0"/>
              <a:pPr/>
              <a:t>21.03.2017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85AEDC5-6CD3-48BE-B6A7-71F78E4EC5C2}" type="slidenum">
              <a:rPr lang="ru-RU" smtClean="0"/>
              <a:pPr/>
              <a:t>‹#›</a:t>
            </a:fld>
            <a:endParaRPr lang="ru-RU"/>
          </a:p>
        </p:txBody>
      </p:sp>
    </p:spTree>
    <p:extLst>
      <p:ext uri="{BB962C8B-B14F-4D97-AF65-F5344CB8AC3E}">
        <p14:creationId xmlns:p14="http://schemas.microsoft.com/office/powerpoint/2010/main" xmlns="" val="1452455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C7B4E67-5BCE-46CC-B223-467D5FD4B63E}" type="datetimeFigureOut">
              <a:rPr lang="ru-RU" smtClean="0"/>
              <a:pPr/>
              <a:t>21.03.2017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85AEDC5-6CD3-48BE-B6A7-71F78E4EC5C2}" type="slidenum">
              <a:rPr lang="ru-RU" smtClean="0"/>
              <a:pPr/>
              <a:t>‹#›</a:t>
            </a:fld>
            <a:endParaRPr lang="ru-RU"/>
          </a:p>
        </p:txBody>
      </p:sp>
    </p:spTree>
    <p:extLst>
      <p:ext uri="{BB962C8B-B14F-4D97-AF65-F5344CB8AC3E}">
        <p14:creationId xmlns:p14="http://schemas.microsoft.com/office/powerpoint/2010/main" xmlns="" val="2896659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C7B4E67-5BCE-46CC-B223-467D5FD4B63E}" type="datetimeFigureOut">
              <a:rPr lang="ru-RU" smtClean="0"/>
              <a:pPr/>
              <a:t>21.03.2017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85AEDC5-6CD3-48BE-B6A7-71F78E4EC5C2}" type="slidenum">
              <a:rPr lang="ru-RU" smtClean="0"/>
              <a:pPr/>
              <a:t>‹#›</a:t>
            </a:fld>
            <a:endParaRPr lang="ru-RU"/>
          </a:p>
        </p:txBody>
      </p:sp>
    </p:spTree>
    <p:extLst>
      <p:ext uri="{BB962C8B-B14F-4D97-AF65-F5344CB8AC3E}">
        <p14:creationId xmlns:p14="http://schemas.microsoft.com/office/powerpoint/2010/main" xmlns="" val="277752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DC7B4E67-5BCE-46CC-B223-467D5FD4B63E}" type="datetimeFigureOut">
              <a:rPr lang="ru-RU" smtClean="0"/>
              <a:pPr/>
              <a:t>21.03.2017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85AEDC5-6CD3-48BE-B6A7-71F78E4EC5C2}" type="slidenum">
              <a:rPr lang="ru-RU" smtClean="0"/>
              <a:pPr/>
              <a:t>‹#›</a:t>
            </a:fld>
            <a:endParaRPr lang="ru-RU"/>
          </a:p>
        </p:txBody>
      </p:sp>
    </p:spTree>
    <p:extLst>
      <p:ext uri="{BB962C8B-B14F-4D97-AF65-F5344CB8AC3E}">
        <p14:creationId xmlns:p14="http://schemas.microsoft.com/office/powerpoint/2010/main" xmlns="" val="1598509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DC7B4E67-5BCE-46CC-B223-467D5FD4B63E}" type="datetimeFigureOut">
              <a:rPr lang="ru-RU" smtClean="0"/>
              <a:pPr/>
              <a:t>21.03.2017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85AEDC5-6CD3-48BE-B6A7-71F78E4EC5C2}" type="slidenum">
              <a:rPr lang="ru-RU" smtClean="0"/>
              <a:pPr/>
              <a:t>‹#›</a:t>
            </a:fld>
            <a:endParaRPr lang="ru-RU"/>
          </a:p>
        </p:txBody>
      </p:sp>
    </p:spTree>
    <p:extLst>
      <p:ext uri="{BB962C8B-B14F-4D97-AF65-F5344CB8AC3E}">
        <p14:creationId xmlns:p14="http://schemas.microsoft.com/office/powerpoint/2010/main" xmlns="" val="1890330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7B4E67-5BCE-46CC-B223-467D5FD4B63E}" type="datetimeFigureOut">
              <a:rPr lang="ru-RU" smtClean="0"/>
              <a:pPr/>
              <a:t>21.03.2017</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5AEDC5-6CD3-48BE-B6A7-71F78E4EC5C2}" type="slidenum">
              <a:rPr lang="ru-RU" smtClean="0"/>
              <a:pPr/>
              <a:t>‹#›</a:t>
            </a:fld>
            <a:endParaRPr lang="ru-RU"/>
          </a:p>
        </p:txBody>
      </p:sp>
      <p:sp>
        <p:nvSpPr>
          <p:cNvPr id="7" name="Половина рамки 6"/>
          <p:cNvSpPr/>
          <p:nvPr userDrawn="1"/>
        </p:nvSpPr>
        <p:spPr>
          <a:xfrm>
            <a:off x="118335" y="118334"/>
            <a:ext cx="9509760" cy="5776857"/>
          </a:xfrm>
          <a:prstGeom prst="halfFrame">
            <a:avLst>
              <a:gd name="adj1" fmla="val 1446"/>
              <a:gd name="adj2" fmla="val 17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8" name="Половина рамки 7"/>
          <p:cNvSpPr/>
          <p:nvPr userDrawn="1"/>
        </p:nvSpPr>
        <p:spPr>
          <a:xfrm rot="10800000">
            <a:off x="2596178" y="1315756"/>
            <a:ext cx="9477487" cy="5405719"/>
          </a:xfrm>
          <a:prstGeom prst="halfFrame">
            <a:avLst>
              <a:gd name="adj1" fmla="val 1459"/>
              <a:gd name="adj2" fmla="val 17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xmlns="" val="349978741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9638" y="2137273"/>
            <a:ext cx="10534248" cy="552066"/>
          </a:xfrm>
        </p:spPr>
        <p:txBody>
          <a:bodyPr>
            <a:normAutofit fontScale="90000"/>
          </a:bodyPr>
          <a:lstStyle/>
          <a:p>
            <a:pPr algn="ctr"/>
            <a:r>
              <a:rPr lang="ru-RU" sz="6600" b="1" dirty="0" smtClean="0">
                <a:solidFill>
                  <a:srgbClr val="0070C0"/>
                </a:solidFill>
              </a:rPr>
              <a:t>Управленческая деятельность</a:t>
            </a:r>
            <a:endParaRPr lang="ru-RU" sz="6600" b="1" dirty="0">
              <a:solidFill>
                <a:srgbClr val="0070C0"/>
              </a:solidFill>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602780" y="3888896"/>
            <a:ext cx="1348904" cy="2016611"/>
          </a:xfrm>
          <a:prstGeom prst="rect">
            <a:avLst/>
          </a:prstGeom>
        </p:spPr>
      </p:pic>
      <p:sp>
        <p:nvSpPr>
          <p:cNvPr id="4" name="Объект 2"/>
          <p:cNvSpPr>
            <a:spLocks noGrp="1"/>
          </p:cNvSpPr>
          <p:nvPr>
            <p:ph idx="1"/>
          </p:nvPr>
        </p:nvSpPr>
        <p:spPr>
          <a:xfrm>
            <a:off x="777603" y="5071986"/>
            <a:ext cx="8731786" cy="1174578"/>
          </a:xfrm>
        </p:spPr>
        <p:txBody>
          <a:bodyPr>
            <a:normAutofit/>
          </a:bodyPr>
          <a:lstStyle/>
          <a:p>
            <a:pPr marL="0" indent="0">
              <a:buNone/>
            </a:pPr>
            <a:r>
              <a:rPr lang="ru-RU" dirty="0" smtClean="0"/>
              <a:t>Скурихина Юлия Александровна, проректор по УМР, старший преподаватель кафедры предметных областей</a:t>
            </a:r>
          </a:p>
          <a:p>
            <a:pPr marL="0" indent="0">
              <a:buNone/>
            </a:pPr>
            <a:endParaRPr lang="ru-RU" dirty="0"/>
          </a:p>
          <a:p>
            <a:endParaRPr lang="ru-RU" dirty="0"/>
          </a:p>
        </p:txBody>
      </p:sp>
    </p:spTree>
    <p:extLst>
      <p:ext uri="{BB962C8B-B14F-4D97-AF65-F5344CB8AC3E}">
        <p14:creationId xmlns:p14="http://schemas.microsoft.com/office/powerpoint/2010/main" xmlns="" val="36635166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Процесс и методы принятия решений</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499016"/>
            <a:ext cx="10515600" cy="4677947"/>
          </a:xfrm>
        </p:spPr>
        <p:txBody>
          <a:bodyPr>
            <a:normAutofit fontScale="92500" lnSpcReduction="20000"/>
          </a:bodyPr>
          <a:lstStyle/>
          <a:p>
            <a:r>
              <a:rPr lang="ru-RU" b="1" dirty="0" smtClean="0"/>
              <a:t>Неформальные (эвристические)  </a:t>
            </a:r>
            <a:r>
              <a:rPr lang="ru-RU" b="1" dirty="0" smtClean="0"/>
              <a:t>методы</a:t>
            </a:r>
            <a:endParaRPr lang="ru-RU" dirty="0" smtClean="0"/>
          </a:p>
          <a:p>
            <a:r>
              <a:rPr lang="ru-RU" b="1" dirty="0" smtClean="0"/>
              <a:t>Коллективные </a:t>
            </a:r>
            <a:r>
              <a:rPr lang="ru-RU" b="1" dirty="0" smtClean="0"/>
              <a:t>методы</a:t>
            </a:r>
            <a:endParaRPr lang="ru-RU" dirty="0" smtClean="0"/>
          </a:p>
          <a:p>
            <a:pPr>
              <a:buNone/>
            </a:pPr>
            <a:r>
              <a:rPr lang="ru-RU" dirty="0" smtClean="0"/>
              <a:t>- </a:t>
            </a:r>
            <a:r>
              <a:rPr lang="ru-RU" dirty="0" smtClean="0"/>
              <a:t>"Мозговой штурм</a:t>
            </a:r>
            <a:r>
              <a:rPr lang="ru-RU" dirty="0" smtClean="0"/>
              <a:t>"</a:t>
            </a:r>
            <a:endParaRPr lang="ru-RU" dirty="0" smtClean="0"/>
          </a:p>
          <a:p>
            <a:pPr>
              <a:buNone/>
            </a:pPr>
            <a:r>
              <a:rPr lang="ru-RU" dirty="0" smtClean="0"/>
              <a:t>- Метод </a:t>
            </a:r>
            <a:r>
              <a:rPr lang="ru-RU" dirty="0" err="1" smtClean="0"/>
              <a:t>Дельфи</a:t>
            </a:r>
            <a:endParaRPr lang="ru-RU" dirty="0" smtClean="0"/>
          </a:p>
          <a:p>
            <a:pPr>
              <a:buNone/>
            </a:pPr>
            <a:r>
              <a:rPr lang="ru-RU" dirty="0" smtClean="0"/>
              <a:t>- Японская кольцевая система принятия решений </a:t>
            </a:r>
            <a:r>
              <a:rPr lang="ru-RU" dirty="0" smtClean="0"/>
              <a:t>«</a:t>
            </a:r>
            <a:r>
              <a:rPr lang="ru-RU" dirty="0" err="1" smtClean="0"/>
              <a:t>кингисё</a:t>
            </a:r>
            <a:r>
              <a:rPr lang="ru-RU" dirty="0" smtClean="0"/>
              <a:t>»</a:t>
            </a:r>
            <a:endParaRPr lang="ru-RU" dirty="0" smtClean="0"/>
          </a:p>
          <a:p>
            <a:r>
              <a:rPr lang="ru-RU" b="1" dirty="0" smtClean="0"/>
              <a:t>Количественные </a:t>
            </a:r>
            <a:r>
              <a:rPr lang="ru-RU" b="1" dirty="0" smtClean="0"/>
              <a:t>методы</a:t>
            </a:r>
            <a:endParaRPr lang="ru-RU" dirty="0" smtClean="0"/>
          </a:p>
          <a:p>
            <a:pPr>
              <a:buNone/>
            </a:pPr>
            <a:r>
              <a:rPr lang="ru-RU" dirty="0" smtClean="0"/>
              <a:t>а</a:t>
            </a:r>
            <a:r>
              <a:rPr lang="ru-RU" dirty="0" smtClean="0"/>
              <a:t>) Линейное </a:t>
            </a:r>
            <a:r>
              <a:rPr lang="ru-RU" dirty="0" smtClean="0"/>
              <a:t>моделирование</a:t>
            </a:r>
            <a:endParaRPr lang="ru-RU" dirty="0" smtClean="0"/>
          </a:p>
          <a:p>
            <a:pPr>
              <a:buNone/>
            </a:pPr>
            <a:r>
              <a:rPr lang="ru-RU" dirty="0" smtClean="0"/>
              <a:t>б)  Динамическое  </a:t>
            </a:r>
            <a:r>
              <a:rPr lang="ru-RU" dirty="0" smtClean="0"/>
              <a:t>программирование</a:t>
            </a:r>
          </a:p>
          <a:p>
            <a:pPr>
              <a:buNone/>
            </a:pPr>
            <a:r>
              <a:rPr lang="ru-RU" dirty="0" smtClean="0"/>
              <a:t>в) Вероятностные и статистические модели</a:t>
            </a:r>
          </a:p>
          <a:p>
            <a:pPr>
              <a:buNone/>
            </a:pPr>
            <a:r>
              <a:rPr lang="ru-RU" dirty="0" smtClean="0"/>
              <a:t>г</a:t>
            </a:r>
            <a:r>
              <a:rPr lang="ru-RU" dirty="0" smtClean="0"/>
              <a:t>)  </a:t>
            </a:r>
            <a:r>
              <a:rPr lang="ru-RU" dirty="0" smtClean="0"/>
              <a:t>Теория игр</a:t>
            </a:r>
            <a:endParaRPr lang="ru-RU" dirty="0" smtClean="0"/>
          </a:p>
          <a:p>
            <a:pPr>
              <a:buNone/>
            </a:pPr>
            <a:r>
              <a:rPr lang="ru-RU" dirty="0" err="1" smtClean="0"/>
              <a:t>д</a:t>
            </a:r>
            <a:r>
              <a:rPr lang="ru-RU" dirty="0" smtClean="0"/>
              <a:t>)  Имитационные </a:t>
            </a:r>
            <a:r>
              <a:rPr lang="ru-RU" dirty="0" smtClean="0"/>
              <a:t>модели</a:t>
            </a:r>
            <a:endParaRPr lang="ru-RU" dirty="0" smtClean="0"/>
          </a:p>
          <a:p>
            <a:pPr>
              <a:buNone/>
            </a:pPr>
            <a:endParaRPr lang="ru-RU" dirty="0" smtClean="0"/>
          </a:p>
        </p:txBody>
      </p:sp>
    </p:spTree>
    <p:extLst>
      <p:ext uri="{BB962C8B-B14F-4D97-AF65-F5344CB8AC3E}">
        <p14:creationId xmlns:p14="http://schemas.microsoft.com/office/powerpoint/2010/main" xmlns="" val="215779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Условия эффективности управленческих решений</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678898"/>
            <a:ext cx="10515600" cy="4498065"/>
          </a:xfrm>
        </p:spPr>
        <p:txBody>
          <a:bodyPr>
            <a:normAutofit/>
          </a:bodyPr>
          <a:lstStyle/>
          <a:p>
            <a:pPr>
              <a:buNone/>
            </a:pPr>
            <a:r>
              <a:rPr lang="ru-RU" dirty="0" smtClean="0"/>
              <a:t>1) Иерархия в принятии </a:t>
            </a:r>
            <a:r>
              <a:rPr lang="ru-RU" dirty="0" smtClean="0"/>
              <a:t>решений.</a:t>
            </a:r>
            <a:endParaRPr lang="ru-RU" dirty="0" smtClean="0"/>
          </a:p>
          <a:p>
            <a:pPr>
              <a:buNone/>
            </a:pPr>
            <a:r>
              <a:rPr lang="ru-RU" dirty="0" smtClean="0"/>
              <a:t>2)  Использование  целевых </a:t>
            </a:r>
            <a:r>
              <a:rPr lang="ru-RU" dirty="0" err="1" smtClean="0"/>
              <a:t>межфункциональных</a:t>
            </a:r>
            <a:r>
              <a:rPr lang="ru-RU" dirty="0" smtClean="0"/>
              <a:t>  групп,  члены  которых  отбираются из различных подразделений и уровней организации. </a:t>
            </a:r>
          </a:p>
          <a:p>
            <a:pPr>
              <a:buNone/>
            </a:pPr>
            <a:r>
              <a:rPr lang="ru-RU" dirty="0" smtClean="0"/>
              <a:t>3)  Использование  непосредственных (прямых)  горизонтальных  связей  при принятии  решений. </a:t>
            </a:r>
          </a:p>
          <a:p>
            <a:pPr>
              <a:buNone/>
            </a:pPr>
            <a:r>
              <a:rPr lang="ru-RU" dirty="0" smtClean="0"/>
              <a:t>4)  </a:t>
            </a:r>
            <a:r>
              <a:rPr lang="ru-RU" dirty="0" smtClean="0"/>
              <a:t>Централизация  </a:t>
            </a:r>
            <a:r>
              <a:rPr lang="ru-RU" dirty="0" smtClean="0"/>
              <a:t>руководства  при  принятии  </a:t>
            </a:r>
            <a:r>
              <a:rPr lang="ru-RU" dirty="0" smtClean="0"/>
              <a:t>решения</a:t>
            </a:r>
            <a:endParaRPr lang="ru-RU" dirty="0" smtClean="0"/>
          </a:p>
          <a:p>
            <a:pPr>
              <a:buNone/>
            </a:pPr>
            <a:endParaRPr lang="ru-RU" dirty="0" smtClean="0"/>
          </a:p>
        </p:txBody>
      </p:sp>
    </p:spTree>
    <p:extLst>
      <p:ext uri="{BB962C8B-B14F-4D97-AF65-F5344CB8AC3E}">
        <p14:creationId xmlns:p14="http://schemas.microsoft.com/office/powerpoint/2010/main" xmlns="" val="215779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Делегирование ответственности и полномочий</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603948"/>
            <a:ext cx="10515600" cy="4886793"/>
          </a:xfrm>
        </p:spPr>
        <p:txBody>
          <a:bodyPr>
            <a:normAutofit fontScale="92500" lnSpcReduction="10000"/>
          </a:bodyPr>
          <a:lstStyle/>
          <a:p>
            <a:pPr>
              <a:buNone/>
            </a:pPr>
            <a:r>
              <a:rPr lang="ru-RU" b="1" dirty="0" smtClean="0"/>
              <a:t>Делегирование -</a:t>
            </a:r>
            <a:r>
              <a:rPr lang="ru-RU" dirty="0" smtClean="0"/>
              <a:t> передача задач и полномочий нижестоящему лицу, которое принимает на себя ответственность за их выполнение. </a:t>
            </a:r>
            <a:endParaRPr lang="ru-RU" dirty="0" smtClean="0"/>
          </a:p>
          <a:p>
            <a:pPr>
              <a:buNone/>
            </a:pPr>
            <a:r>
              <a:rPr lang="ru-RU" b="1" dirty="0" smtClean="0"/>
              <a:t>Цели делегирования:</a:t>
            </a:r>
            <a:endParaRPr lang="ru-RU" dirty="0" smtClean="0"/>
          </a:p>
          <a:p>
            <a:pPr>
              <a:buNone/>
            </a:pPr>
            <a:r>
              <a:rPr lang="ru-RU" dirty="0" smtClean="0"/>
              <a:t>·	Разгрузка вышестоящих руководителей, освобождение их от текучки, создание наилучших условий для решения стратегических задач;</a:t>
            </a:r>
          </a:p>
          <a:p>
            <a:pPr>
              <a:buNone/>
            </a:pPr>
            <a:r>
              <a:rPr lang="ru-RU" dirty="0" smtClean="0"/>
              <a:t>·	Повышение дееспособности, активизация заинтересованности и вовлеченности нижестоящих звеньев в управленческий процесс.</a:t>
            </a:r>
          </a:p>
          <a:p>
            <a:pPr>
              <a:buNone/>
            </a:pPr>
            <a:r>
              <a:rPr lang="ru-RU" b="1" dirty="0" smtClean="0"/>
              <a:t>Процесс делегирования включает в себя следующие этапы:</a:t>
            </a:r>
            <a:endParaRPr lang="ru-RU" dirty="0" smtClean="0"/>
          </a:p>
          <a:p>
            <a:pPr>
              <a:buNone/>
            </a:pPr>
            <a:r>
              <a:rPr lang="ru-RU" dirty="0" smtClean="0"/>
              <a:t>·	Поручение работникам индивидуальных конкретных заданий;</a:t>
            </a:r>
          </a:p>
          <a:p>
            <a:pPr>
              <a:buNone/>
            </a:pPr>
            <a:r>
              <a:rPr lang="ru-RU" dirty="0" smtClean="0"/>
              <a:t>·	Предоставление соответствующих полномочий и ресурсов подчиненным;</a:t>
            </a:r>
          </a:p>
          <a:p>
            <a:pPr>
              <a:buNone/>
            </a:pPr>
            <a:r>
              <a:rPr lang="ru-RU" dirty="0" smtClean="0"/>
              <a:t>·	Установление ответственности за выполнение задач.</a:t>
            </a:r>
          </a:p>
          <a:p>
            <a:pPr>
              <a:buNone/>
            </a:pPr>
            <a:endParaRPr lang="ru-RU" dirty="0" smtClean="0"/>
          </a:p>
        </p:txBody>
      </p:sp>
    </p:spTree>
    <p:extLst>
      <p:ext uri="{BB962C8B-B14F-4D97-AF65-F5344CB8AC3E}">
        <p14:creationId xmlns:p14="http://schemas.microsoft.com/office/powerpoint/2010/main" xmlns="" val="215779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Матрица Эйзенхауэра</a:t>
            </a:r>
            <a:r>
              <a:rPr lang="ru-RU" b="1" dirty="0" smtClean="0">
                <a:solidFill>
                  <a:srgbClr val="0070C0"/>
                </a:solidFill>
              </a:rPr>
              <a:t>.</a:t>
            </a:r>
            <a:endParaRPr lang="ru-RU" b="1" dirty="0">
              <a:solidFill>
                <a:srgbClr val="0070C0"/>
              </a:solidFill>
            </a:endParaRPr>
          </a:p>
        </p:txBody>
      </p:sp>
      <p:pic>
        <p:nvPicPr>
          <p:cNvPr id="5" name="Содержимое 4" descr="матрица-Эйзенхауэра-1.gif"/>
          <p:cNvPicPr>
            <a:picLocks noGrp="1" noChangeAspect="1"/>
          </p:cNvPicPr>
          <p:nvPr>
            <p:ph idx="1"/>
          </p:nvPr>
        </p:nvPicPr>
        <p:blipFill>
          <a:blip r:embed="rId2" cstate="print"/>
          <a:stretch>
            <a:fillRect/>
          </a:stretch>
        </p:blipFill>
        <p:spPr>
          <a:xfrm>
            <a:off x="1380417" y="1603375"/>
            <a:ext cx="9431165" cy="4887913"/>
          </a:xfrm>
        </p:spPr>
      </p:pic>
      <p:sp>
        <p:nvSpPr>
          <p:cNvPr id="4098" name="AutoShape 2" descr="Картинки по запросу матрица эйзенхауэра"/>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Tree>
    <p:extLst>
      <p:ext uri="{BB962C8B-B14F-4D97-AF65-F5344CB8AC3E}">
        <p14:creationId xmlns:p14="http://schemas.microsoft.com/office/powerpoint/2010/main" xmlns="" val="215779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Мотивация</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603948"/>
            <a:ext cx="10515600" cy="4886793"/>
          </a:xfrm>
        </p:spPr>
        <p:txBody>
          <a:bodyPr>
            <a:normAutofit fontScale="70000" lnSpcReduction="20000"/>
          </a:bodyPr>
          <a:lstStyle/>
          <a:p>
            <a:r>
              <a:rPr lang="ru-RU" b="1" dirty="0" smtClean="0"/>
              <a:t>Мотивация</a:t>
            </a:r>
            <a:r>
              <a:rPr lang="ru-RU" dirty="0" smtClean="0"/>
              <a:t>  -  это  процесс  побуждения  себя  и  других  к  деятельности  для достижения личностных целей и целей организации. </a:t>
            </a:r>
          </a:p>
          <a:p>
            <a:r>
              <a:rPr lang="ru-RU" b="1" dirty="0" smtClean="0"/>
              <a:t>Потребность</a:t>
            </a:r>
            <a:r>
              <a:rPr lang="ru-RU" dirty="0" smtClean="0"/>
              <a:t> - Состояние нужды организма, индивида, личности в чем-то, необходимом для их нормального существования.  </a:t>
            </a:r>
          </a:p>
          <a:p>
            <a:r>
              <a:rPr lang="ru-RU" b="1" dirty="0" smtClean="0"/>
              <a:t>Мотив</a:t>
            </a:r>
            <a:r>
              <a:rPr lang="ru-RU" dirty="0" smtClean="0"/>
              <a:t> -  вызывает  определенные  действия  человека,  не  только  побуждает человека к действию, но и определяет, что надо сделать и как будет осуществлено это действие.  </a:t>
            </a:r>
          </a:p>
          <a:p>
            <a:r>
              <a:rPr lang="ru-RU" b="1" dirty="0" smtClean="0"/>
              <a:t>Мотивирование</a:t>
            </a:r>
            <a:r>
              <a:rPr lang="ru-RU" dirty="0" smtClean="0"/>
              <a:t> -  это процесс  воздействия на  человека  с целью побуждения его к определенным действиям путем пробуждения в нем определенных мотивов. Мотивирование -  основа  управления  человеком. Эффективность  управления зависит от успешности процесса мотивирования.</a:t>
            </a:r>
          </a:p>
          <a:p>
            <a:r>
              <a:rPr lang="ru-RU" b="1" dirty="0" smtClean="0"/>
              <a:t>Стимулы</a:t>
            </a:r>
            <a:r>
              <a:rPr lang="ru-RU" dirty="0" smtClean="0"/>
              <a:t> - рычаги воздействия или носители "раздражения», вызывающие действие  определенных  мотивов. В  качестве  стимулов  могут  выступать  отдельные  предметы,  действия  других  людей,  обещания,  носители  обязательств  и  возможностей, предоставляемые возможности.  </a:t>
            </a:r>
          </a:p>
          <a:p>
            <a:r>
              <a:rPr lang="ru-RU" b="1" dirty="0" smtClean="0"/>
              <a:t>Процесс стимулирования</a:t>
            </a:r>
            <a:r>
              <a:rPr lang="ru-RU" dirty="0" smtClean="0"/>
              <a:t>  - использование различных стимулов для мотивирования людей. Стимулирование имеет различные формы. В практике управления одной из самых распространенных его форм является материальное стимулирование.  </a:t>
            </a:r>
          </a:p>
          <a:p>
            <a:pPr>
              <a:buNone/>
            </a:pPr>
            <a:endParaRPr lang="ru-RU" dirty="0" smtClean="0"/>
          </a:p>
        </p:txBody>
      </p:sp>
    </p:spTree>
    <p:extLst>
      <p:ext uri="{BB962C8B-B14F-4D97-AF65-F5344CB8AC3E}">
        <p14:creationId xmlns:p14="http://schemas.microsoft.com/office/powerpoint/2010/main" xmlns="" val="215779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Содержательные теории мотивации</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603948"/>
            <a:ext cx="6372069" cy="4886793"/>
          </a:xfrm>
        </p:spPr>
        <p:txBody>
          <a:bodyPr>
            <a:normAutofit/>
          </a:bodyPr>
          <a:lstStyle/>
          <a:p>
            <a:pPr>
              <a:buNone/>
            </a:pPr>
            <a:r>
              <a:rPr lang="ru-RU" dirty="0" smtClean="0"/>
              <a:t>Теория </a:t>
            </a:r>
            <a:r>
              <a:rPr lang="ru-RU" dirty="0" smtClean="0"/>
              <a:t>иерархии потребностей </a:t>
            </a:r>
            <a:r>
              <a:rPr lang="ru-RU" dirty="0" err="1" smtClean="0"/>
              <a:t>Маслоу</a:t>
            </a:r>
            <a:r>
              <a:rPr lang="ru-RU" dirty="0" smtClean="0"/>
              <a:t>;  </a:t>
            </a:r>
          </a:p>
          <a:p>
            <a:pPr>
              <a:buNone/>
            </a:pPr>
            <a:endParaRPr lang="ru-RU" dirty="0" smtClean="0"/>
          </a:p>
        </p:txBody>
      </p:sp>
      <p:pic>
        <p:nvPicPr>
          <p:cNvPr id="4" name="Рисунок 3" descr="Теория-мотивации-Абрахама-Маслоу.png"/>
          <p:cNvPicPr>
            <a:picLocks noChangeAspect="1"/>
          </p:cNvPicPr>
          <p:nvPr/>
        </p:nvPicPr>
        <p:blipFill>
          <a:blip r:embed="rId2" cstate="print"/>
          <a:stretch>
            <a:fillRect/>
          </a:stretch>
        </p:blipFill>
        <p:spPr>
          <a:xfrm>
            <a:off x="3156990" y="2103071"/>
            <a:ext cx="6391744" cy="4189184"/>
          </a:xfrm>
          <a:prstGeom prst="rect">
            <a:avLst/>
          </a:prstGeom>
        </p:spPr>
      </p:pic>
    </p:spTree>
    <p:extLst>
      <p:ext uri="{BB962C8B-B14F-4D97-AF65-F5344CB8AC3E}">
        <p14:creationId xmlns:p14="http://schemas.microsoft.com/office/powerpoint/2010/main" xmlns="" val="215779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Содержательные т</a:t>
            </a:r>
            <a:r>
              <a:rPr lang="ru-RU" b="1" dirty="0" smtClean="0">
                <a:solidFill>
                  <a:srgbClr val="0070C0"/>
                </a:solidFill>
              </a:rPr>
              <a:t>еории мотивации</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603948"/>
            <a:ext cx="6372069" cy="4886793"/>
          </a:xfrm>
        </p:spPr>
        <p:txBody>
          <a:bodyPr>
            <a:normAutofit/>
          </a:bodyPr>
          <a:lstStyle/>
          <a:p>
            <a:pPr>
              <a:buNone/>
            </a:pPr>
            <a:r>
              <a:rPr lang="ru-RU" dirty="0" smtClean="0"/>
              <a:t>Теория </a:t>
            </a:r>
            <a:r>
              <a:rPr lang="ru-RU" dirty="0" smtClean="0"/>
              <a:t>ERG </a:t>
            </a:r>
            <a:r>
              <a:rPr lang="ru-RU" dirty="0" err="1" smtClean="0"/>
              <a:t>Альдерфера</a:t>
            </a:r>
            <a:r>
              <a:rPr lang="ru-RU" dirty="0" smtClean="0"/>
              <a:t>  </a:t>
            </a:r>
            <a:endParaRPr lang="ru-RU" dirty="0" smtClean="0"/>
          </a:p>
        </p:txBody>
      </p:sp>
      <p:pic>
        <p:nvPicPr>
          <p:cNvPr id="6" name="Рисунок 5" descr="Без названия.jpg"/>
          <p:cNvPicPr>
            <a:picLocks noChangeAspect="1"/>
          </p:cNvPicPr>
          <p:nvPr/>
        </p:nvPicPr>
        <p:blipFill>
          <a:blip r:embed="rId2" cstate="print"/>
          <a:stretch>
            <a:fillRect/>
          </a:stretch>
        </p:blipFill>
        <p:spPr>
          <a:xfrm>
            <a:off x="2523656" y="2389056"/>
            <a:ext cx="6665313" cy="3732575"/>
          </a:xfrm>
          <a:prstGeom prst="rect">
            <a:avLst/>
          </a:prstGeom>
        </p:spPr>
      </p:pic>
    </p:spTree>
    <p:extLst>
      <p:ext uri="{BB962C8B-B14F-4D97-AF65-F5344CB8AC3E}">
        <p14:creationId xmlns:p14="http://schemas.microsoft.com/office/powerpoint/2010/main" xmlns="" val="215779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Содержательные т</a:t>
            </a:r>
            <a:r>
              <a:rPr lang="ru-RU" b="1" dirty="0" smtClean="0">
                <a:solidFill>
                  <a:srgbClr val="0070C0"/>
                </a:solidFill>
              </a:rPr>
              <a:t>еории мотивации</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603948"/>
            <a:ext cx="9624934" cy="4886793"/>
          </a:xfrm>
        </p:spPr>
        <p:txBody>
          <a:bodyPr>
            <a:normAutofit/>
          </a:bodyPr>
          <a:lstStyle/>
          <a:p>
            <a:pPr>
              <a:buNone/>
            </a:pPr>
            <a:r>
              <a:rPr lang="ru-RU" dirty="0" smtClean="0"/>
              <a:t>Теория </a:t>
            </a:r>
            <a:r>
              <a:rPr lang="ru-RU" dirty="0" smtClean="0"/>
              <a:t>приобретенных потребностей </a:t>
            </a:r>
            <a:r>
              <a:rPr lang="ru-RU" dirty="0" err="1" smtClean="0"/>
              <a:t>МакКлелланда</a:t>
            </a:r>
            <a:r>
              <a:rPr lang="ru-RU" dirty="0" smtClean="0"/>
              <a:t>;  </a:t>
            </a:r>
          </a:p>
          <a:p>
            <a:pPr>
              <a:buNone/>
            </a:pPr>
            <a:endParaRPr lang="ru-RU" dirty="0" smtClean="0"/>
          </a:p>
        </p:txBody>
      </p:sp>
      <p:pic>
        <p:nvPicPr>
          <p:cNvPr id="5" name="Рисунок 4" descr="Без названия.png"/>
          <p:cNvPicPr>
            <a:picLocks noChangeAspect="1"/>
          </p:cNvPicPr>
          <p:nvPr/>
        </p:nvPicPr>
        <p:blipFill>
          <a:blip r:embed="rId2" cstate="print"/>
          <a:stretch>
            <a:fillRect/>
          </a:stretch>
        </p:blipFill>
        <p:spPr>
          <a:xfrm>
            <a:off x="3213594" y="2295213"/>
            <a:ext cx="5345790" cy="4004182"/>
          </a:xfrm>
          <a:prstGeom prst="rect">
            <a:avLst/>
          </a:prstGeom>
        </p:spPr>
      </p:pic>
    </p:spTree>
    <p:extLst>
      <p:ext uri="{BB962C8B-B14F-4D97-AF65-F5344CB8AC3E}">
        <p14:creationId xmlns:p14="http://schemas.microsoft.com/office/powerpoint/2010/main" xmlns="" val="2157790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Содержательные т</a:t>
            </a:r>
            <a:r>
              <a:rPr lang="ru-RU" b="1" dirty="0" smtClean="0">
                <a:solidFill>
                  <a:srgbClr val="0070C0"/>
                </a:solidFill>
              </a:rPr>
              <a:t>еории мотивации</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603948"/>
            <a:ext cx="6372069" cy="4886793"/>
          </a:xfrm>
        </p:spPr>
        <p:txBody>
          <a:bodyPr>
            <a:normAutofit/>
          </a:bodyPr>
          <a:lstStyle/>
          <a:p>
            <a:pPr>
              <a:buNone/>
            </a:pPr>
            <a:r>
              <a:rPr lang="ru-RU" dirty="0" smtClean="0"/>
              <a:t>Теория </a:t>
            </a:r>
            <a:r>
              <a:rPr lang="ru-RU" dirty="0" smtClean="0"/>
              <a:t>двух факторов </a:t>
            </a:r>
            <a:r>
              <a:rPr lang="ru-RU" dirty="0" err="1" smtClean="0"/>
              <a:t>Герцберга</a:t>
            </a:r>
            <a:endParaRPr lang="ru-RU" dirty="0" smtClean="0"/>
          </a:p>
          <a:p>
            <a:pPr>
              <a:buNone/>
            </a:pPr>
            <a:endParaRPr lang="ru-RU" dirty="0" smtClean="0"/>
          </a:p>
        </p:txBody>
      </p:sp>
      <p:pic>
        <p:nvPicPr>
          <p:cNvPr id="5" name="Рисунок 4" descr="Без названия (1).jpg"/>
          <p:cNvPicPr>
            <a:picLocks noChangeAspect="1"/>
          </p:cNvPicPr>
          <p:nvPr/>
        </p:nvPicPr>
        <p:blipFill>
          <a:blip r:embed="rId2" cstate="print"/>
          <a:stretch>
            <a:fillRect/>
          </a:stretch>
        </p:blipFill>
        <p:spPr>
          <a:xfrm>
            <a:off x="2972658" y="2289590"/>
            <a:ext cx="6516116" cy="3729763"/>
          </a:xfrm>
          <a:prstGeom prst="rect">
            <a:avLst/>
          </a:prstGeom>
        </p:spPr>
      </p:pic>
    </p:spTree>
    <p:extLst>
      <p:ext uri="{BB962C8B-B14F-4D97-AF65-F5344CB8AC3E}">
        <p14:creationId xmlns:p14="http://schemas.microsoft.com/office/powerpoint/2010/main" xmlns="" val="215779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Процессуальные теории мотивации</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603948"/>
            <a:ext cx="10929079" cy="4886793"/>
          </a:xfrm>
        </p:spPr>
        <p:txBody>
          <a:bodyPr>
            <a:normAutofit/>
          </a:bodyPr>
          <a:lstStyle/>
          <a:p>
            <a:pPr>
              <a:buNone/>
            </a:pPr>
            <a:r>
              <a:rPr lang="ru-RU" dirty="0" smtClean="0"/>
              <a:t>Теория ожидания (</a:t>
            </a:r>
            <a:r>
              <a:rPr lang="ru-RU" dirty="0" err="1" smtClean="0"/>
              <a:t>Врум</a:t>
            </a:r>
            <a:r>
              <a:rPr lang="ru-RU" dirty="0" smtClean="0"/>
              <a:t>);</a:t>
            </a:r>
            <a:endParaRPr lang="ru-RU" dirty="0" smtClean="0"/>
          </a:p>
          <a:p>
            <a:pPr>
              <a:buNone/>
            </a:pPr>
            <a:endParaRPr lang="ru-RU" dirty="0" smtClean="0"/>
          </a:p>
        </p:txBody>
      </p:sp>
      <p:pic>
        <p:nvPicPr>
          <p:cNvPr id="6" name="Рисунок 5" descr="1.gif"/>
          <p:cNvPicPr>
            <a:picLocks noChangeAspect="1"/>
          </p:cNvPicPr>
          <p:nvPr/>
        </p:nvPicPr>
        <p:blipFill>
          <a:blip r:embed="rId2" cstate="print"/>
          <a:stretch>
            <a:fillRect/>
          </a:stretch>
        </p:blipFill>
        <p:spPr>
          <a:xfrm>
            <a:off x="2023594" y="2253599"/>
            <a:ext cx="8124747" cy="3751426"/>
          </a:xfrm>
          <a:prstGeom prst="rect">
            <a:avLst/>
          </a:prstGeom>
        </p:spPr>
      </p:pic>
    </p:spTree>
    <p:extLst>
      <p:ext uri="{BB962C8B-B14F-4D97-AF65-F5344CB8AC3E}">
        <p14:creationId xmlns:p14="http://schemas.microsoft.com/office/powerpoint/2010/main" xmlns="" val="215779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План лекции:</a:t>
            </a:r>
            <a:endParaRPr lang="ru-RU" b="1" dirty="0">
              <a:solidFill>
                <a:srgbClr val="0070C0"/>
              </a:solidFill>
            </a:endParaRPr>
          </a:p>
        </p:txBody>
      </p:sp>
      <p:sp>
        <p:nvSpPr>
          <p:cNvPr id="3" name="Объект 2"/>
          <p:cNvSpPr>
            <a:spLocks noGrp="1"/>
          </p:cNvSpPr>
          <p:nvPr>
            <p:ph idx="1"/>
          </p:nvPr>
        </p:nvSpPr>
        <p:spPr/>
        <p:txBody>
          <a:bodyPr/>
          <a:lstStyle/>
          <a:p>
            <a:pPr>
              <a:buNone/>
            </a:pPr>
            <a:r>
              <a:rPr lang="ru-RU" dirty="0" smtClean="0"/>
              <a:t>1. Процесс </a:t>
            </a:r>
            <a:r>
              <a:rPr lang="ru-RU" dirty="0" smtClean="0"/>
              <a:t>управления, основные понятия</a:t>
            </a:r>
          </a:p>
          <a:p>
            <a:pPr>
              <a:buNone/>
            </a:pPr>
            <a:r>
              <a:rPr lang="ru-RU" dirty="0" smtClean="0"/>
              <a:t>2. Управленческая </a:t>
            </a:r>
            <a:r>
              <a:rPr lang="ru-RU" dirty="0" smtClean="0"/>
              <a:t>информация</a:t>
            </a:r>
          </a:p>
          <a:p>
            <a:pPr>
              <a:buNone/>
            </a:pPr>
            <a:r>
              <a:rPr lang="ru-RU" dirty="0" smtClean="0"/>
              <a:t>3. Процесс </a:t>
            </a:r>
            <a:r>
              <a:rPr lang="ru-RU" dirty="0" smtClean="0"/>
              <a:t>и методы принятия решений</a:t>
            </a:r>
          </a:p>
          <a:p>
            <a:pPr>
              <a:buNone/>
            </a:pPr>
            <a:r>
              <a:rPr lang="ru-RU" dirty="0" smtClean="0"/>
              <a:t>4. Условия </a:t>
            </a:r>
            <a:r>
              <a:rPr lang="ru-RU" dirty="0" smtClean="0"/>
              <a:t>эффективности управленческих решений</a:t>
            </a:r>
          </a:p>
          <a:p>
            <a:pPr>
              <a:buNone/>
            </a:pPr>
            <a:r>
              <a:rPr lang="ru-RU" dirty="0" smtClean="0"/>
              <a:t>5. Делегирование </a:t>
            </a:r>
            <a:r>
              <a:rPr lang="ru-RU" dirty="0" smtClean="0"/>
              <a:t>ответственности и полномочий</a:t>
            </a:r>
          </a:p>
          <a:p>
            <a:pPr>
              <a:buNone/>
            </a:pPr>
            <a:r>
              <a:rPr lang="ru-RU" dirty="0" smtClean="0"/>
              <a:t>6. Мотивация </a:t>
            </a:r>
            <a:r>
              <a:rPr lang="ru-RU" dirty="0" smtClean="0"/>
              <a:t>и потребности. Теории и системы мотивации.</a:t>
            </a:r>
          </a:p>
          <a:p>
            <a:pPr>
              <a:buNone/>
            </a:pPr>
            <a:r>
              <a:rPr lang="ru-RU" dirty="0" smtClean="0"/>
              <a:t>7. Процесс </a:t>
            </a:r>
            <a:r>
              <a:rPr lang="ru-RU" dirty="0" smtClean="0"/>
              <a:t>и методы эффективного контроля.</a:t>
            </a:r>
            <a:endParaRPr lang="ru-RU" dirty="0" smtClean="0"/>
          </a:p>
        </p:txBody>
      </p:sp>
    </p:spTree>
    <p:extLst>
      <p:ext uri="{BB962C8B-B14F-4D97-AF65-F5344CB8AC3E}">
        <p14:creationId xmlns:p14="http://schemas.microsoft.com/office/powerpoint/2010/main" xmlns="" val="2157790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Процессуальные теории мотивации</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603948"/>
            <a:ext cx="10929079" cy="4886793"/>
          </a:xfrm>
        </p:spPr>
        <p:txBody>
          <a:bodyPr>
            <a:normAutofit/>
          </a:bodyPr>
          <a:lstStyle/>
          <a:p>
            <a:pPr>
              <a:buNone/>
            </a:pPr>
            <a:r>
              <a:rPr lang="ru-RU" dirty="0" smtClean="0"/>
              <a:t>Теория </a:t>
            </a:r>
            <a:r>
              <a:rPr lang="ru-RU" dirty="0" smtClean="0"/>
              <a:t>постановки </a:t>
            </a:r>
            <a:r>
              <a:rPr lang="ru-RU" dirty="0" smtClean="0"/>
              <a:t>целей (</a:t>
            </a:r>
            <a:r>
              <a:rPr lang="ru-RU" dirty="0" err="1" smtClean="0"/>
              <a:t>Лок</a:t>
            </a:r>
            <a:r>
              <a:rPr lang="ru-RU" dirty="0" smtClean="0"/>
              <a:t>);  </a:t>
            </a:r>
            <a:endParaRPr lang="ru-RU" dirty="0" smtClean="0"/>
          </a:p>
          <a:p>
            <a:pPr>
              <a:buNone/>
            </a:pPr>
            <a:endParaRPr lang="ru-RU" dirty="0" smtClean="0"/>
          </a:p>
        </p:txBody>
      </p:sp>
      <p:pic>
        <p:nvPicPr>
          <p:cNvPr id="4" name="Рисунок 3" descr="2.GIF"/>
          <p:cNvPicPr>
            <a:picLocks noChangeAspect="1"/>
          </p:cNvPicPr>
          <p:nvPr/>
        </p:nvPicPr>
        <p:blipFill>
          <a:blip r:embed="rId2" cstate="print"/>
          <a:stretch>
            <a:fillRect/>
          </a:stretch>
        </p:blipFill>
        <p:spPr>
          <a:xfrm>
            <a:off x="1666015" y="2110178"/>
            <a:ext cx="9021971" cy="4086728"/>
          </a:xfrm>
          <a:prstGeom prst="rect">
            <a:avLst/>
          </a:prstGeom>
        </p:spPr>
      </p:pic>
    </p:spTree>
    <p:extLst>
      <p:ext uri="{BB962C8B-B14F-4D97-AF65-F5344CB8AC3E}">
        <p14:creationId xmlns:p14="http://schemas.microsoft.com/office/powerpoint/2010/main" xmlns="" val="2157790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Процессуальные теории мотивации</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603948"/>
            <a:ext cx="10929079" cy="4886793"/>
          </a:xfrm>
        </p:spPr>
        <p:txBody>
          <a:bodyPr>
            <a:normAutofit/>
          </a:bodyPr>
          <a:lstStyle/>
          <a:p>
            <a:pPr>
              <a:buNone/>
            </a:pPr>
            <a:r>
              <a:rPr lang="ru-RU" dirty="0" smtClean="0"/>
              <a:t>Теория равенства (Адамс);   </a:t>
            </a:r>
            <a:endParaRPr lang="ru-RU" dirty="0" smtClean="0"/>
          </a:p>
        </p:txBody>
      </p:sp>
      <p:pic>
        <p:nvPicPr>
          <p:cNvPr id="4" name="Рисунок 3" descr="33.jpg"/>
          <p:cNvPicPr>
            <a:picLocks noChangeAspect="1"/>
          </p:cNvPicPr>
          <p:nvPr/>
        </p:nvPicPr>
        <p:blipFill>
          <a:blip r:embed="rId2" cstate="print"/>
          <a:srcRect t="29727" b="15410"/>
          <a:stretch>
            <a:fillRect/>
          </a:stretch>
        </p:blipFill>
        <p:spPr>
          <a:xfrm>
            <a:off x="1613941" y="2368446"/>
            <a:ext cx="9144000" cy="3762531"/>
          </a:xfrm>
          <a:prstGeom prst="rect">
            <a:avLst/>
          </a:prstGeom>
        </p:spPr>
      </p:pic>
    </p:spTree>
    <p:extLst>
      <p:ext uri="{BB962C8B-B14F-4D97-AF65-F5344CB8AC3E}">
        <p14:creationId xmlns:p14="http://schemas.microsoft.com/office/powerpoint/2010/main" xmlns="" val="2157790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Процессуальные теории мотивации</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603948"/>
            <a:ext cx="10929079" cy="4886793"/>
          </a:xfrm>
        </p:spPr>
        <p:txBody>
          <a:bodyPr>
            <a:normAutofit/>
          </a:bodyPr>
          <a:lstStyle/>
          <a:p>
            <a:pPr>
              <a:buNone/>
            </a:pPr>
            <a:r>
              <a:rPr lang="ru-RU" dirty="0" smtClean="0"/>
              <a:t>Теория </a:t>
            </a:r>
            <a:r>
              <a:rPr lang="ru-RU" dirty="0" err="1" smtClean="0"/>
              <a:t>партисипативного</a:t>
            </a:r>
            <a:r>
              <a:rPr lang="ru-RU" dirty="0" smtClean="0"/>
              <a:t> </a:t>
            </a:r>
            <a:r>
              <a:rPr lang="ru-RU" dirty="0" smtClean="0"/>
              <a:t>управления (</a:t>
            </a:r>
            <a:r>
              <a:rPr lang="ru-RU" dirty="0" err="1" smtClean="0"/>
              <a:t>Портер-Лоулер</a:t>
            </a:r>
            <a:r>
              <a:rPr lang="ru-RU" dirty="0" smtClean="0"/>
              <a:t>).</a:t>
            </a:r>
            <a:endParaRPr lang="ru-RU" dirty="0" smtClean="0"/>
          </a:p>
          <a:p>
            <a:pPr>
              <a:buNone/>
            </a:pPr>
            <a:endParaRPr lang="ru-RU" dirty="0" smtClean="0"/>
          </a:p>
        </p:txBody>
      </p:sp>
      <p:pic>
        <p:nvPicPr>
          <p:cNvPr id="4" name="Рисунок 3" descr="44.jpg"/>
          <p:cNvPicPr>
            <a:picLocks noChangeAspect="1"/>
          </p:cNvPicPr>
          <p:nvPr/>
        </p:nvPicPr>
        <p:blipFill>
          <a:blip r:embed="rId2" cstate="print"/>
          <a:srcRect b="9531"/>
          <a:stretch>
            <a:fillRect/>
          </a:stretch>
        </p:blipFill>
        <p:spPr>
          <a:xfrm>
            <a:off x="2458637" y="2279253"/>
            <a:ext cx="6820274" cy="3958274"/>
          </a:xfrm>
          <a:prstGeom prst="rect">
            <a:avLst/>
          </a:prstGeom>
        </p:spPr>
      </p:pic>
    </p:spTree>
    <p:extLst>
      <p:ext uri="{BB962C8B-B14F-4D97-AF65-F5344CB8AC3E}">
        <p14:creationId xmlns:p14="http://schemas.microsoft.com/office/powerpoint/2010/main" xmlns="" val="2157790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Практические системы мотивации</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603948"/>
            <a:ext cx="10515600" cy="4886793"/>
          </a:xfrm>
        </p:spPr>
        <p:txBody>
          <a:bodyPr>
            <a:normAutofit/>
          </a:bodyPr>
          <a:lstStyle/>
          <a:p>
            <a:pPr marL="514350" indent="-514350">
              <a:buAutoNum type="arabicPeriod"/>
            </a:pPr>
            <a:r>
              <a:rPr lang="ru-RU" sz="3200" dirty="0" smtClean="0"/>
              <a:t>Экономические </a:t>
            </a:r>
            <a:r>
              <a:rPr lang="ru-RU" sz="3200" dirty="0" smtClean="0"/>
              <a:t>методы (зарплата, премии, льготы, страховки, беспроцентные кредиты</a:t>
            </a:r>
            <a:r>
              <a:rPr lang="ru-RU" sz="3200" dirty="0" smtClean="0"/>
              <a:t>).</a:t>
            </a:r>
          </a:p>
          <a:p>
            <a:pPr marL="514350" indent="-514350">
              <a:buAutoNum type="arabicPeriod"/>
            </a:pPr>
            <a:endParaRPr lang="ru-RU" sz="3200" dirty="0" smtClean="0"/>
          </a:p>
          <a:p>
            <a:pPr>
              <a:buNone/>
            </a:pPr>
            <a:r>
              <a:rPr lang="ru-RU" sz="3200" dirty="0" smtClean="0"/>
              <a:t>2. Управление по целям</a:t>
            </a:r>
            <a:r>
              <a:rPr lang="ru-RU" sz="3200" dirty="0" smtClean="0"/>
              <a:t>.</a:t>
            </a:r>
          </a:p>
          <a:p>
            <a:pPr>
              <a:buNone/>
            </a:pPr>
            <a:endParaRPr lang="ru-RU" sz="3200" dirty="0" smtClean="0"/>
          </a:p>
          <a:p>
            <a:pPr>
              <a:buNone/>
            </a:pPr>
            <a:r>
              <a:rPr lang="ru-RU" sz="3200" dirty="0" smtClean="0"/>
              <a:t>3. Обогащение труда</a:t>
            </a:r>
            <a:r>
              <a:rPr lang="ru-RU" sz="3200" dirty="0" smtClean="0"/>
              <a:t>.</a:t>
            </a:r>
          </a:p>
          <a:p>
            <a:pPr>
              <a:buNone/>
            </a:pPr>
            <a:endParaRPr lang="ru-RU" sz="3200" dirty="0" smtClean="0"/>
          </a:p>
          <a:p>
            <a:pPr>
              <a:buNone/>
            </a:pPr>
            <a:r>
              <a:rPr lang="ru-RU" sz="3200" dirty="0" smtClean="0"/>
              <a:t>4. Системы участия.</a:t>
            </a:r>
          </a:p>
          <a:p>
            <a:pPr>
              <a:buNone/>
            </a:pPr>
            <a:endParaRPr lang="ru-RU" dirty="0" smtClean="0"/>
          </a:p>
        </p:txBody>
      </p:sp>
    </p:spTree>
    <p:extLst>
      <p:ext uri="{BB962C8B-B14F-4D97-AF65-F5344CB8AC3E}">
        <p14:creationId xmlns:p14="http://schemas.microsoft.com/office/powerpoint/2010/main" xmlns="" val="2157790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Контроль</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603948"/>
            <a:ext cx="10515600" cy="4886793"/>
          </a:xfrm>
        </p:spPr>
        <p:txBody>
          <a:bodyPr>
            <a:normAutofit/>
          </a:bodyPr>
          <a:lstStyle/>
          <a:p>
            <a:pPr>
              <a:buNone/>
            </a:pPr>
            <a:r>
              <a:rPr lang="ru-RU" b="1" dirty="0" smtClean="0"/>
              <a:t>Контроль</a:t>
            </a:r>
            <a:r>
              <a:rPr lang="ru-RU" dirty="0" smtClean="0"/>
              <a:t> - это система мер, целью которой является совместный и управляемый поиск наиболее эффективного достижения цели, предупреждения потерь, распространения передового опыта. </a:t>
            </a:r>
            <a:endParaRPr lang="ru-RU" dirty="0" smtClean="0"/>
          </a:p>
          <a:p>
            <a:pPr>
              <a:buNone/>
            </a:pPr>
            <a:endParaRPr lang="ru-RU" dirty="0" smtClean="0"/>
          </a:p>
          <a:p>
            <a:pPr>
              <a:buNone/>
            </a:pPr>
            <a:r>
              <a:rPr lang="ru-RU" dirty="0" smtClean="0"/>
              <a:t>Виды:</a:t>
            </a:r>
          </a:p>
          <a:p>
            <a:r>
              <a:rPr lang="ru-RU" b="1" dirty="0" smtClean="0"/>
              <a:t>Предварительный </a:t>
            </a:r>
            <a:r>
              <a:rPr lang="ru-RU" b="1" dirty="0" smtClean="0"/>
              <a:t>контроль</a:t>
            </a:r>
            <a:r>
              <a:rPr lang="ru-RU" dirty="0" smtClean="0"/>
              <a:t>.</a:t>
            </a:r>
            <a:endParaRPr lang="ru-RU" dirty="0" smtClean="0"/>
          </a:p>
          <a:p>
            <a:r>
              <a:rPr lang="ru-RU" b="1" dirty="0" smtClean="0"/>
              <a:t>Текущий </a:t>
            </a:r>
            <a:r>
              <a:rPr lang="ru-RU" b="1" dirty="0" smtClean="0"/>
              <a:t>контроль</a:t>
            </a:r>
            <a:r>
              <a:rPr lang="ru-RU" dirty="0" smtClean="0"/>
              <a:t>.  </a:t>
            </a:r>
            <a:endParaRPr lang="ru-RU" dirty="0" smtClean="0"/>
          </a:p>
          <a:p>
            <a:r>
              <a:rPr lang="ru-RU" b="1" dirty="0" smtClean="0"/>
              <a:t>Заключительный  </a:t>
            </a:r>
            <a:r>
              <a:rPr lang="ru-RU" b="1" dirty="0" smtClean="0"/>
              <a:t>контроль</a:t>
            </a:r>
            <a:r>
              <a:rPr lang="ru-RU" dirty="0" smtClean="0"/>
              <a:t>.  </a:t>
            </a:r>
            <a:endParaRPr lang="ru-RU" dirty="0" smtClean="0"/>
          </a:p>
          <a:p>
            <a:pPr>
              <a:buNone/>
            </a:pPr>
            <a:endParaRPr lang="ru-RU" dirty="0" smtClean="0"/>
          </a:p>
        </p:txBody>
      </p:sp>
    </p:spTree>
    <p:extLst>
      <p:ext uri="{BB962C8B-B14F-4D97-AF65-F5344CB8AC3E}">
        <p14:creationId xmlns:p14="http://schemas.microsoft.com/office/powerpoint/2010/main" xmlns="" val="2157790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Процесс контроля</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603948"/>
            <a:ext cx="10515600" cy="4886793"/>
          </a:xfrm>
        </p:spPr>
        <p:txBody>
          <a:bodyPr>
            <a:normAutofit fontScale="92500" lnSpcReduction="20000"/>
          </a:bodyPr>
          <a:lstStyle/>
          <a:p>
            <a:r>
              <a:rPr lang="ru-RU" dirty="0" smtClean="0"/>
              <a:t>Установление  </a:t>
            </a:r>
            <a:r>
              <a:rPr lang="ru-RU" dirty="0" smtClean="0"/>
              <a:t>стандартов.  </a:t>
            </a:r>
            <a:endParaRPr lang="ru-RU" dirty="0" smtClean="0"/>
          </a:p>
          <a:p>
            <a:r>
              <a:rPr lang="ru-RU" dirty="0" smtClean="0"/>
              <a:t>Сравнение  результатов  со  </a:t>
            </a:r>
            <a:r>
              <a:rPr lang="ru-RU" dirty="0" smtClean="0"/>
              <a:t>стандартами.  </a:t>
            </a:r>
            <a:endParaRPr lang="ru-RU" dirty="0" smtClean="0"/>
          </a:p>
          <a:p>
            <a:r>
              <a:rPr lang="ru-RU" dirty="0" smtClean="0"/>
              <a:t>Действия.</a:t>
            </a:r>
          </a:p>
          <a:p>
            <a:pPr>
              <a:lnSpc>
                <a:spcPct val="110000"/>
              </a:lnSpc>
              <a:spcBef>
                <a:spcPct val="0"/>
              </a:spcBef>
              <a:buNone/>
            </a:pPr>
            <a:r>
              <a:rPr lang="ru-RU" sz="4800" b="1" dirty="0" smtClean="0">
                <a:solidFill>
                  <a:srgbClr val="0070C0"/>
                </a:solidFill>
                <a:latin typeface="+mj-lt"/>
                <a:ea typeface="+mj-ea"/>
                <a:cs typeface="+mj-cs"/>
              </a:rPr>
              <a:t>Эффективность контроля: </a:t>
            </a:r>
          </a:p>
          <a:p>
            <a:r>
              <a:rPr lang="ru-RU" dirty="0" smtClean="0"/>
              <a:t>Стратегическая  направленность</a:t>
            </a:r>
            <a:endParaRPr lang="ru-RU" dirty="0" smtClean="0"/>
          </a:p>
          <a:p>
            <a:r>
              <a:rPr lang="ru-RU" dirty="0" smtClean="0"/>
              <a:t>Ориентация на </a:t>
            </a:r>
            <a:r>
              <a:rPr lang="ru-RU" dirty="0" smtClean="0"/>
              <a:t>результаты</a:t>
            </a:r>
            <a:endParaRPr lang="ru-RU" dirty="0" smtClean="0"/>
          </a:p>
          <a:p>
            <a:r>
              <a:rPr lang="ru-RU" dirty="0" smtClean="0"/>
              <a:t>Соответствие </a:t>
            </a:r>
            <a:r>
              <a:rPr lang="ru-RU" dirty="0" smtClean="0"/>
              <a:t>делу</a:t>
            </a:r>
            <a:endParaRPr lang="ru-RU" dirty="0" smtClean="0"/>
          </a:p>
          <a:p>
            <a:r>
              <a:rPr lang="ru-RU" dirty="0" smtClean="0"/>
              <a:t>Своевременность</a:t>
            </a:r>
            <a:endParaRPr lang="ru-RU" dirty="0" smtClean="0"/>
          </a:p>
          <a:p>
            <a:r>
              <a:rPr lang="ru-RU" dirty="0" smtClean="0"/>
              <a:t>Гибкость  </a:t>
            </a:r>
            <a:r>
              <a:rPr lang="ru-RU" dirty="0" smtClean="0"/>
              <a:t>контроля</a:t>
            </a:r>
            <a:endParaRPr lang="ru-RU" dirty="0" smtClean="0"/>
          </a:p>
          <a:p>
            <a:r>
              <a:rPr lang="ru-RU" dirty="0" smtClean="0"/>
              <a:t>Простота </a:t>
            </a:r>
            <a:r>
              <a:rPr lang="ru-RU" dirty="0" smtClean="0"/>
              <a:t>контроля</a:t>
            </a:r>
            <a:endParaRPr lang="ru-RU" dirty="0" smtClean="0"/>
          </a:p>
          <a:p>
            <a:r>
              <a:rPr lang="ru-RU" dirty="0" smtClean="0"/>
              <a:t>Экономичность.  </a:t>
            </a:r>
          </a:p>
          <a:p>
            <a:endParaRPr lang="ru-RU" dirty="0" smtClean="0"/>
          </a:p>
          <a:p>
            <a:endParaRPr lang="ru-RU" dirty="0" smtClean="0"/>
          </a:p>
          <a:p>
            <a:pPr>
              <a:buNone/>
            </a:pPr>
            <a:endParaRPr lang="ru-RU" dirty="0" smtClean="0"/>
          </a:p>
          <a:p>
            <a:pPr>
              <a:buNone/>
            </a:pPr>
            <a:endParaRPr lang="ru-RU" dirty="0" smtClean="0"/>
          </a:p>
        </p:txBody>
      </p:sp>
    </p:spTree>
    <p:extLst>
      <p:ext uri="{BB962C8B-B14F-4D97-AF65-F5344CB8AC3E}">
        <p14:creationId xmlns:p14="http://schemas.microsoft.com/office/powerpoint/2010/main" xmlns="" val="2157790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0745" y="108821"/>
            <a:ext cx="11335438" cy="1325563"/>
          </a:xfrm>
        </p:spPr>
        <p:txBody>
          <a:bodyPr>
            <a:normAutofit/>
          </a:bodyPr>
          <a:lstStyle/>
          <a:p>
            <a:r>
              <a:rPr lang="ru-RU" b="1" dirty="0" smtClean="0">
                <a:solidFill>
                  <a:srgbClr val="0070C0"/>
                </a:solidFill>
              </a:rPr>
              <a:t>Задание для самостоятельной работы:</a:t>
            </a:r>
            <a:endParaRPr lang="ru-RU" b="1" dirty="0">
              <a:solidFill>
                <a:srgbClr val="0070C0"/>
              </a:solidFill>
            </a:endParaRPr>
          </a:p>
        </p:txBody>
      </p:sp>
      <p:sp>
        <p:nvSpPr>
          <p:cNvPr id="4" name="Rectangle 15"/>
          <p:cNvSpPr>
            <a:spLocks noChangeArrowheads="1"/>
          </p:cNvSpPr>
          <p:nvPr/>
        </p:nvSpPr>
        <p:spPr bwMode="auto">
          <a:xfrm>
            <a:off x="1608463" y="1639965"/>
            <a:ext cx="12192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9" name="Rectangle 22"/>
          <p:cNvSpPr>
            <a:spLocks noChangeArrowheads="1"/>
          </p:cNvSpPr>
          <p:nvPr/>
        </p:nvSpPr>
        <p:spPr bwMode="auto">
          <a:xfrm>
            <a:off x="1608463" y="2097165"/>
            <a:ext cx="12192000" cy="0"/>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altLang="ru-RU" sz="900" b="0" i="0" u="none" strike="noStrike" cap="none" normalizeH="0" baseline="0" smtClean="0">
              <a:ln>
                <a:noFill/>
              </a:ln>
              <a:solidFill>
                <a:schemeClr val="tx1"/>
              </a:solidFill>
              <a:effectLst/>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smtClean="0">
                <a:ln>
                  <a:noFill/>
                </a:ln>
                <a:solidFill>
                  <a:schemeClr val="tx1"/>
                </a:solidFill>
                <a:effectLst/>
                <a:latin typeface="Arial" panose="020B0604020202020204" pitchFamily="34" charset="0"/>
              </a:rPr>
              <a:t/>
            </a:r>
            <a:br>
              <a:rPr kumimoji="0" lang="ru-RU" altLang="ru-RU" sz="1800" b="0" i="0" u="none" strike="noStrike" cap="none" normalizeH="0" baseline="0" smtClean="0">
                <a:ln>
                  <a:noFill/>
                </a:ln>
                <a:solidFill>
                  <a:schemeClr val="tx1"/>
                </a:solidFill>
                <a:effectLst/>
                <a:latin typeface="Arial" panose="020B0604020202020204" pitchFamily="34" charset="0"/>
              </a:rPr>
            </a:b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3" name="Объект 2"/>
          <p:cNvSpPr>
            <a:spLocks noGrp="1"/>
          </p:cNvSpPr>
          <p:nvPr>
            <p:ph idx="1"/>
          </p:nvPr>
        </p:nvSpPr>
        <p:spPr>
          <a:xfrm>
            <a:off x="661930" y="1434384"/>
            <a:ext cx="10515600" cy="5017620"/>
          </a:xfrm>
        </p:spPr>
        <p:txBody>
          <a:bodyPr>
            <a:normAutofit/>
          </a:bodyPr>
          <a:lstStyle/>
          <a:p>
            <a:r>
              <a:rPr lang="ru-RU" sz="3200" dirty="0" smtClean="0"/>
              <a:t>Проанализируйте методы стимулирования, которые приняты в вашей организации. Насколько они эффективны?</a:t>
            </a:r>
            <a:endParaRPr lang="ru-RU" sz="3200" dirty="0" smtClean="0"/>
          </a:p>
        </p:txBody>
      </p:sp>
    </p:spTree>
    <p:extLst>
      <p:ext uri="{BB962C8B-B14F-4D97-AF65-F5344CB8AC3E}">
        <p14:creationId xmlns:p14="http://schemas.microsoft.com/office/powerpoint/2010/main" xmlns="" val="42192855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0745" y="108821"/>
            <a:ext cx="11335438" cy="1325563"/>
          </a:xfrm>
        </p:spPr>
        <p:txBody>
          <a:bodyPr>
            <a:normAutofit/>
          </a:bodyPr>
          <a:lstStyle/>
          <a:p>
            <a:r>
              <a:rPr lang="ru-RU" b="1" dirty="0" smtClean="0">
                <a:solidFill>
                  <a:srgbClr val="0070C0"/>
                </a:solidFill>
              </a:rPr>
              <a:t>Литература:</a:t>
            </a:r>
            <a:endParaRPr lang="ru-RU" b="1" dirty="0">
              <a:solidFill>
                <a:srgbClr val="0070C0"/>
              </a:solidFill>
            </a:endParaRPr>
          </a:p>
        </p:txBody>
      </p:sp>
      <p:sp>
        <p:nvSpPr>
          <p:cNvPr id="4" name="Rectangle 15"/>
          <p:cNvSpPr>
            <a:spLocks noChangeArrowheads="1"/>
          </p:cNvSpPr>
          <p:nvPr/>
        </p:nvSpPr>
        <p:spPr bwMode="auto">
          <a:xfrm>
            <a:off x="1608463" y="1639965"/>
            <a:ext cx="12192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9" name="Rectangle 22"/>
          <p:cNvSpPr>
            <a:spLocks noChangeArrowheads="1"/>
          </p:cNvSpPr>
          <p:nvPr/>
        </p:nvSpPr>
        <p:spPr bwMode="auto">
          <a:xfrm>
            <a:off x="1608463" y="2097165"/>
            <a:ext cx="12192000" cy="0"/>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altLang="ru-RU" sz="900" b="0" i="0" u="none" strike="noStrike" cap="none" normalizeH="0" baseline="0" smtClean="0">
              <a:ln>
                <a:noFill/>
              </a:ln>
              <a:solidFill>
                <a:schemeClr val="tx1"/>
              </a:solidFill>
              <a:effectLst/>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smtClean="0">
                <a:ln>
                  <a:noFill/>
                </a:ln>
                <a:solidFill>
                  <a:schemeClr val="tx1"/>
                </a:solidFill>
                <a:effectLst/>
                <a:latin typeface="Arial" panose="020B0604020202020204" pitchFamily="34" charset="0"/>
              </a:rPr>
              <a:t/>
            </a:r>
            <a:br>
              <a:rPr kumimoji="0" lang="ru-RU" altLang="ru-RU" sz="1800" b="0" i="0" u="none" strike="noStrike" cap="none" normalizeH="0" baseline="0" smtClean="0">
                <a:ln>
                  <a:noFill/>
                </a:ln>
                <a:solidFill>
                  <a:schemeClr val="tx1"/>
                </a:solidFill>
                <a:effectLst/>
                <a:latin typeface="Arial" panose="020B0604020202020204" pitchFamily="34" charset="0"/>
              </a:rPr>
            </a:b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3" name="Объект 2"/>
          <p:cNvSpPr>
            <a:spLocks noGrp="1"/>
          </p:cNvSpPr>
          <p:nvPr>
            <p:ph idx="1"/>
          </p:nvPr>
        </p:nvSpPr>
        <p:spPr>
          <a:xfrm>
            <a:off x="661930" y="1233889"/>
            <a:ext cx="10515600" cy="5218115"/>
          </a:xfrm>
        </p:spPr>
        <p:txBody>
          <a:bodyPr>
            <a:normAutofit fontScale="70000" lnSpcReduction="20000"/>
          </a:bodyPr>
          <a:lstStyle/>
          <a:p>
            <a:pPr lvl="0"/>
            <a:r>
              <a:rPr lang="ru-RU" dirty="0" err="1"/>
              <a:t>Бляхман</a:t>
            </a:r>
            <a:r>
              <a:rPr lang="ru-RU" dirty="0"/>
              <a:t> Л. С. Введение в менеджмент. СПб: Из-во </a:t>
            </a:r>
            <a:r>
              <a:rPr lang="ru-RU" dirty="0" err="1"/>
              <a:t>СПбУЭФ</a:t>
            </a:r>
            <a:r>
              <a:rPr lang="ru-RU" dirty="0"/>
              <a:t>, 2011.</a:t>
            </a:r>
          </a:p>
          <a:p>
            <a:pPr lvl="0"/>
            <a:r>
              <a:rPr lang="ru-RU" dirty="0"/>
              <a:t>Большаков А.С. Менеджмент. Краткий курс: Учеб. пособие. М.: </a:t>
            </a:r>
            <a:r>
              <a:rPr lang="ru-RU" dirty="0" err="1"/>
              <a:t>Филинъ</a:t>
            </a:r>
            <a:r>
              <a:rPr lang="ru-RU" dirty="0"/>
              <a:t>, 2012.</a:t>
            </a:r>
          </a:p>
          <a:p>
            <a:pPr lvl="0"/>
            <a:r>
              <a:rPr lang="ru-RU" dirty="0" err="1"/>
              <a:t>Виханский</a:t>
            </a:r>
            <a:r>
              <a:rPr lang="ru-RU" dirty="0"/>
              <a:t> О.С, Наумов А.И. Менеджмент: Учебник. М.: </a:t>
            </a:r>
            <a:r>
              <a:rPr lang="ru-RU" dirty="0" err="1"/>
              <a:t>Гардарика</a:t>
            </a:r>
            <a:r>
              <a:rPr lang="ru-RU" dirty="0"/>
              <a:t>, 2012.</a:t>
            </a:r>
          </a:p>
          <a:p>
            <a:pPr lvl="0"/>
            <a:r>
              <a:rPr lang="ru-RU" dirty="0" err="1"/>
              <a:t>Галькович</a:t>
            </a:r>
            <a:r>
              <a:rPr lang="ru-RU" dirty="0"/>
              <a:t> Р.С., Набоков В.И. Основы менеджмента. М.: ИНФРА-М, 2013.</a:t>
            </a:r>
          </a:p>
          <a:p>
            <a:pPr lvl="0"/>
            <a:r>
              <a:rPr lang="ru-RU" dirty="0" err="1"/>
              <a:t>Герчикова</a:t>
            </a:r>
            <a:r>
              <a:rPr lang="ru-RU" dirty="0"/>
              <a:t> И.Н. Менеджмент: Учебник. М.: ЮНИТИ: Банки и биржи, 2013.</a:t>
            </a:r>
          </a:p>
          <a:p>
            <a:pPr lvl="0"/>
            <a:r>
              <a:rPr lang="ru-RU" dirty="0"/>
              <a:t>Матвеева А., Хорошавина Н. Семь нот менеджмента: Настольная книга руководителя / Под ред. В. Красновой и А. Привалова. М.: ЗАО «Журнал Эксперт», 2014.</a:t>
            </a:r>
          </a:p>
          <a:p>
            <a:pPr lvl="0"/>
            <a:r>
              <a:rPr lang="ru-RU" dirty="0" err="1"/>
              <a:t>Мескон</a:t>
            </a:r>
            <a:r>
              <a:rPr lang="ru-RU" dirty="0"/>
              <a:t> М.Х., Альберт М., </a:t>
            </a:r>
            <a:r>
              <a:rPr lang="ru-RU" dirty="0" err="1"/>
              <a:t>Хедоури</a:t>
            </a:r>
            <a:r>
              <a:rPr lang="ru-RU" dirty="0"/>
              <a:t> Ф. Основы менеджмента: Пер. с англ. М.: Дело, 2015.</a:t>
            </a:r>
          </a:p>
          <a:p>
            <a:pPr lvl="0"/>
            <a:r>
              <a:rPr lang="ru-RU" dirty="0"/>
              <a:t>Михалева Е.П. Основы менеджмента: Учеб. пособие. Тула: </a:t>
            </a:r>
            <a:r>
              <a:rPr lang="ru-RU" dirty="0" err="1"/>
              <a:t>ТулГУ</a:t>
            </a:r>
            <a:r>
              <a:rPr lang="ru-RU" dirty="0"/>
              <a:t>, 2016.</a:t>
            </a:r>
          </a:p>
          <a:p>
            <a:pPr lvl="0"/>
            <a:r>
              <a:rPr lang="ru-RU" dirty="0"/>
              <a:t>Основы менеджмента: Учеб. пособие для вузов / Под ред. А.А. Радушна. М.: Центр, 2015.</a:t>
            </a:r>
          </a:p>
          <a:p>
            <a:pPr lvl="0"/>
            <a:r>
              <a:rPr lang="ru-RU" dirty="0"/>
              <a:t>Практический менеджмент. Методы и приемы деятельности руководителя / Под ред. Н.Я. </a:t>
            </a:r>
            <a:r>
              <a:rPr lang="ru-RU" dirty="0" err="1"/>
              <a:t>Сацкова</a:t>
            </a:r>
            <a:r>
              <a:rPr lang="ru-RU" dirty="0"/>
              <a:t>. Д.: </a:t>
            </a:r>
            <a:r>
              <a:rPr lang="ru-RU" dirty="0" err="1"/>
              <a:t>Сталкер</a:t>
            </a:r>
            <a:r>
              <a:rPr lang="ru-RU" dirty="0"/>
              <a:t>, 2015.</a:t>
            </a:r>
          </a:p>
          <a:p>
            <a:pPr lvl="0"/>
            <a:r>
              <a:rPr lang="ru-RU" dirty="0"/>
              <a:t>Русинов Ф.М., Никулин Л. Ф., </a:t>
            </a:r>
            <a:r>
              <a:rPr lang="ru-RU" dirty="0" err="1"/>
              <a:t>Фаткин</a:t>
            </a:r>
            <a:r>
              <a:rPr lang="ru-RU" dirty="0"/>
              <a:t> Л.В. Менеджмент и </a:t>
            </a:r>
            <a:r>
              <a:rPr lang="ru-RU" dirty="0" err="1"/>
              <a:t>самоменеджмент</a:t>
            </a:r>
            <a:r>
              <a:rPr lang="ru-RU" dirty="0"/>
              <a:t> в системе рыночных отношений: Учеб. пособие. М.: ИНФРА-М, 2013</a:t>
            </a:r>
            <a:r>
              <a:rPr lang="ru-RU" dirty="0" smtClean="0"/>
              <a:t>.</a:t>
            </a:r>
            <a:endParaRPr lang="ru-RU" dirty="0"/>
          </a:p>
        </p:txBody>
      </p:sp>
    </p:spTree>
    <p:extLst>
      <p:ext uri="{BB962C8B-B14F-4D97-AF65-F5344CB8AC3E}">
        <p14:creationId xmlns:p14="http://schemas.microsoft.com/office/powerpoint/2010/main" xmlns="" val="1808069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Процесс управления, основные понятия</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p:txBody>
          <a:bodyPr/>
          <a:lstStyle/>
          <a:p>
            <a:pPr>
              <a:buNone/>
            </a:pPr>
            <a:r>
              <a:rPr lang="ru-RU" b="1" dirty="0" smtClean="0"/>
              <a:t>Управление организацией</a:t>
            </a:r>
            <a:r>
              <a:rPr lang="ru-RU" dirty="0" smtClean="0"/>
              <a:t> (предприятием) представляет собой мастерство поддерживать равновесие в организации или искусство изменения состояния организации, т.е. изменение ее возможностей производить нужные рынку продукты, услуги. Результатом труда управленческих работников, продуктом их усилий является конкретное экономическое состояние предприятия. Все это дает нам право технологию управленческого труда рассматривать как совокупность функций управления.</a:t>
            </a:r>
          </a:p>
          <a:p>
            <a:pPr>
              <a:buNone/>
            </a:pPr>
            <a:endParaRPr lang="ru-RU" dirty="0" smtClean="0"/>
          </a:p>
        </p:txBody>
      </p:sp>
    </p:spTree>
    <p:extLst>
      <p:ext uri="{BB962C8B-B14F-4D97-AF65-F5344CB8AC3E}">
        <p14:creationId xmlns:p14="http://schemas.microsoft.com/office/powerpoint/2010/main" xmlns="" val="215779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Процесс управления, основные понятия</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499016"/>
            <a:ext cx="10515600" cy="4677947"/>
          </a:xfrm>
        </p:spPr>
        <p:txBody>
          <a:bodyPr>
            <a:normAutofit lnSpcReduction="10000"/>
          </a:bodyPr>
          <a:lstStyle/>
          <a:p>
            <a:pPr>
              <a:buNone/>
            </a:pPr>
            <a:r>
              <a:rPr lang="ru-RU" b="1" dirty="0" smtClean="0"/>
              <a:t>К конкретным функциям управления можно отнести:</a:t>
            </a:r>
            <a:endParaRPr lang="ru-RU" dirty="0" smtClean="0"/>
          </a:p>
          <a:p>
            <a:pPr lvl="0"/>
            <a:r>
              <a:rPr lang="ru-RU" dirty="0" smtClean="0"/>
              <a:t>Управление НИОКР;</a:t>
            </a:r>
          </a:p>
          <a:p>
            <a:pPr lvl="0"/>
            <a:r>
              <a:rPr lang="ru-RU" dirty="0" smtClean="0"/>
              <a:t>Управление основным, вспомогательным или обслуживающим производством;</a:t>
            </a:r>
          </a:p>
          <a:p>
            <a:pPr lvl="0"/>
            <a:r>
              <a:rPr lang="ru-RU" dirty="0" smtClean="0"/>
              <a:t>Управление качеством;</a:t>
            </a:r>
          </a:p>
          <a:p>
            <a:pPr lvl="0"/>
            <a:r>
              <a:rPr lang="ru-RU" dirty="0" smtClean="0"/>
              <a:t>Управление трудовыми ресурсами;</a:t>
            </a:r>
          </a:p>
          <a:p>
            <a:pPr lvl="0"/>
            <a:r>
              <a:rPr lang="ru-RU" dirty="0" smtClean="0"/>
              <a:t>Управление материальными ресурсами;</a:t>
            </a:r>
          </a:p>
          <a:p>
            <a:pPr lvl="0"/>
            <a:r>
              <a:rPr lang="ru-RU" dirty="0" smtClean="0"/>
              <a:t>Маркетинг;</a:t>
            </a:r>
          </a:p>
          <a:p>
            <a:pPr lvl="0"/>
            <a:r>
              <a:rPr lang="ru-RU" dirty="0" smtClean="0"/>
              <a:t>Управление финансами;</a:t>
            </a:r>
          </a:p>
          <a:p>
            <a:pPr lvl="0"/>
            <a:r>
              <a:rPr lang="ru-RU" dirty="0" smtClean="0"/>
              <a:t>Управление социальным развитием и т.д.</a:t>
            </a:r>
          </a:p>
          <a:p>
            <a:pPr>
              <a:buNone/>
            </a:pPr>
            <a:endParaRPr lang="ru-RU" dirty="0" smtClean="0"/>
          </a:p>
        </p:txBody>
      </p:sp>
    </p:spTree>
    <p:extLst>
      <p:ext uri="{BB962C8B-B14F-4D97-AF65-F5344CB8AC3E}">
        <p14:creationId xmlns:p14="http://schemas.microsoft.com/office/powerpoint/2010/main" xmlns="" val="215779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Управленческое решение</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499016"/>
            <a:ext cx="10515600" cy="4677947"/>
          </a:xfrm>
        </p:spPr>
        <p:txBody>
          <a:bodyPr>
            <a:normAutofit lnSpcReduction="10000"/>
          </a:bodyPr>
          <a:lstStyle/>
          <a:p>
            <a:r>
              <a:rPr lang="ru-RU" b="1" dirty="0" smtClean="0"/>
              <a:t>Управленческое решение</a:t>
            </a:r>
            <a:r>
              <a:rPr lang="ru-RU" dirty="0" smtClean="0"/>
              <a:t> - выбор альтернативы; акт, направленный на разрешение проблемной ситуации. </a:t>
            </a:r>
          </a:p>
          <a:p>
            <a:r>
              <a:rPr lang="ru-RU" b="1" dirty="0" smtClean="0"/>
              <a:t>Управленческое решение</a:t>
            </a:r>
            <a:r>
              <a:rPr lang="ru-RU" dirty="0" smtClean="0"/>
              <a:t> - основной вид управленческого труда, совокупность взаимосвязанных, целенаправленных и логически последовательных управленческих действий, обеспечивающих реализацию управленческих задач.  </a:t>
            </a:r>
          </a:p>
          <a:p>
            <a:r>
              <a:rPr lang="ru-RU" b="1" dirty="0" smtClean="0"/>
              <a:t>Решение</a:t>
            </a:r>
            <a:r>
              <a:rPr lang="ru-RU" dirty="0" smtClean="0"/>
              <a:t> - продукт управленческого труда, а его принятие - процесс, ведущий к появлению этого продукта. </a:t>
            </a:r>
          </a:p>
          <a:p>
            <a:r>
              <a:rPr lang="ru-RU" b="1" dirty="0" smtClean="0"/>
              <a:t>Принятие  решения</a:t>
            </a:r>
            <a:r>
              <a:rPr lang="ru-RU" dirty="0" smtClean="0"/>
              <a:t> -  сознательный  выбор  из  имеющихся  вариантов  или альтернатив направления действий для достижения целей организации.</a:t>
            </a:r>
          </a:p>
          <a:p>
            <a:pPr>
              <a:buNone/>
            </a:pPr>
            <a:endParaRPr lang="ru-RU" dirty="0" smtClean="0"/>
          </a:p>
        </p:txBody>
      </p:sp>
    </p:spTree>
    <p:extLst>
      <p:ext uri="{BB962C8B-B14F-4D97-AF65-F5344CB8AC3E}">
        <p14:creationId xmlns:p14="http://schemas.microsoft.com/office/powerpoint/2010/main" xmlns="" val="215779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Стадии принятия решения</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838200" y="1499016"/>
            <a:ext cx="10515600" cy="4677947"/>
          </a:xfrm>
        </p:spPr>
        <p:txBody>
          <a:bodyPr>
            <a:normAutofit/>
          </a:bodyPr>
          <a:lstStyle/>
          <a:p>
            <a:pPr>
              <a:buNone/>
            </a:pPr>
            <a:r>
              <a:rPr lang="ru-RU" dirty="0" smtClean="0"/>
              <a:t>- </a:t>
            </a:r>
            <a:r>
              <a:rPr lang="ru-RU" dirty="0" smtClean="0"/>
              <a:t>Выработка и постановка цели;  </a:t>
            </a:r>
          </a:p>
          <a:p>
            <a:pPr>
              <a:buNone/>
            </a:pPr>
            <a:r>
              <a:rPr lang="ru-RU" dirty="0" smtClean="0"/>
              <a:t>- Изучение проблемы; </a:t>
            </a:r>
          </a:p>
          <a:p>
            <a:pPr>
              <a:buNone/>
            </a:pPr>
            <a:r>
              <a:rPr lang="ru-RU" dirty="0" smtClean="0"/>
              <a:t>- Выбор и обоснование критериев эффективности и возможных последствий принимаемых решений;  </a:t>
            </a:r>
          </a:p>
          <a:p>
            <a:pPr>
              <a:buNone/>
            </a:pPr>
            <a:r>
              <a:rPr lang="ru-RU" dirty="0" smtClean="0"/>
              <a:t>- Рассмотрение вариантов решений;  </a:t>
            </a:r>
          </a:p>
          <a:p>
            <a:pPr>
              <a:buNone/>
            </a:pPr>
            <a:r>
              <a:rPr lang="ru-RU" dirty="0" smtClean="0"/>
              <a:t>- Выбор и окончательное формулирование решения;  </a:t>
            </a:r>
          </a:p>
          <a:p>
            <a:pPr>
              <a:buNone/>
            </a:pPr>
            <a:r>
              <a:rPr lang="ru-RU" dirty="0" smtClean="0"/>
              <a:t>- Принятие решения; </a:t>
            </a:r>
          </a:p>
          <a:p>
            <a:pPr>
              <a:buNone/>
            </a:pPr>
            <a:r>
              <a:rPr lang="ru-RU" dirty="0" smtClean="0"/>
              <a:t>- Доведение решений до исполнителей;  </a:t>
            </a:r>
          </a:p>
          <a:p>
            <a:pPr>
              <a:buNone/>
            </a:pPr>
            <a:r>
              <a:rPr lang="ru-RU" dirty="0" smtClean="0"/>
              <a:t>- Контроль за выполнением решений.</a:t>
            </a:r>
          </a:p>
          <a:p>
            <a:pPr>
              <a:buNone/>
            </a:pPr>
            <a:endParaRPr lang="ru-RU" dirty="0" smtClean="0"/>
          </a:p>
        </p:txBody>
      </p:sp>
    </p:spTree>
    <p:extLst>
      <p:ext uri="{BB962C8B-B14F-4D97-AF65-F5344CB8AC3E}">
        <p14:creationId xmlns:p14="http://schemas.microsoft.com/office/powerpoint/2010/main" xmlns="" val="215779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Управленческая информация.</a:t>
            </a:r>
            <a:endParaRPr lang="ru-RU" b="1" dirty="0">
              <a:solidFill>
                <a:srgbClr val="0070C0"/>
              </a:solidFill>
            </a:endParaRPr>
          </a:p>
        </p:txBody>
      </p:sp>
      <p:sp>
        <p:nvSpPr>
          <p:cNvPr id="3" name="Объект 2"/>
          <p:cNvSpPr>
            <a:spLocks noGrp="1"/>
          </p:cNvSpPr>
          <p:nvPr>
            <p:ph idx="1"/>
          </p:nvPr>
        </p:nvSpPr>
        <p:spPr>
          <a:xfrm>
            <a:off x="838200" y="1499016"/>
            <a:ext cx="10515600" cy="4677947"/>
          </a:xfrm>
        </p:spPr>
        <p:txBody>
          <a:bodyPr>
            <a:normAutofit lnSpcReduction="10000"/>
          </a:bodyPr>
          <a:lstStyle/>
          <a:p>
            <a:pPr>
              <a:buNone/>
            </a:pPr>
            <a:r>
              <a:rPr lang="ru-RU" b="1" dirty="0" smtClean="0"/>
              <a:t>Информация </a:t>
            </a:r>
            <a:r>
              <a:rPr lang="ru-RU" dirty="0" smtClean="0"/>
              <a:t>- это осмысленные, упорядоченные данные, сведения об определенном событии, факте, явлении или ситуации.</a:t>
            </a:r>
            <a:r>
              <a:rPr lang="ru-RU" b="1" dirty="0" smtClean="0"/>
              <a:t> </a:t>
            </a:r>
            <a:endParaRPr lang="ru-RU" b="1" dirty="0" smtClean="0"/>
          </a:p>
          <a:p>
            <a:pPr>
              <a:buNone/>
            </a:pPr>
            <a:r>
              <a:rPr lang="ru-RU" b="1" dirty="0" smtClean="0"/>
              <a:t>Объекты </a:t>
            </a:r>
            <a:r>
              <a:rPr lang="ru-RU" b="1" dirty="0" smtClean="0"/>
              <a:t>информационного обеспечения </a:t>
            </a:r>
            <a:r>
              <a:rPr lang="ru-RU" dirty="0" smtClean="0"/>
              <a:t>- управленческие подразделения организации, осуществляющие основные функции менеджмента:</a:t>
            </a:r>
            <a:endParaRPr lang="ru-RU" dirty="0" smtClean="0"/>
          </a:p>
          <a:p>
            <a:pPr>
              <a:buNone/>
            </a:pPr>
            <a:r>
              <a:rPr lang="ru-RU" dirty="0" smtClean="0"/>
              <a:t>- Прогнозирование и планирование;</a:t>
            </a:r>
          </a:p>
          <a:p>
            <a:pPr>
              <a:buNone/>
            </a:pPr>
            <a:r>
              <a:rPr lang="ru-RU" dirty="0" smtClean="0"/>
              <a:t>- Организацию работы;</a:t>
            </a:r>
          </a:p>
          <a:p>
            <a:pPr>
              <a:buNone/>
            </a:pPr>
            <a:r>
              <a:rPr lang="ru-RU" dirty="0" smtClean="0"/>
              <a:t>- Координацию и регулирование;</a:t>
            </a:r>
          </a:p>
          <a:p>
            <a:pPr>
              <a:buNone/>
            </a:pPr>
            <a:r>
              <a:rPr lang="ru-RU" dirty="0" smtClean="0"/>
              <a:t>- Активизацию и стимулирование;</a:t>
            </a:r>
          </a:p>
          <a:p>
            <a:pPr>
              <a:buNone/>
            </a:pPr>
            <a:r>
              <a:rPr lang="ru-RU" dirty="0" smtClean="0"/>
              <a:t>- Учет, контроль и анализ деятельности.</a:t>
            </a:r>
          </a:p>
          <a:p>
            <a:pPr>
              <a:buNone/>
            </a:pPr>
            <a:endParaRPr lang="ru-RU" dirty="0" smtClean="0"/>
          </a:p>
        </p:txBody>
      </p:sp>
    </p:spTree>
    <p:extLst>
      <p:ext uri="{BB962C8B-B14F-4D97-AF65-F5344CB8AC3E}">
        <p14:creationId xmlns:p14="http://schemas.microsoft.com/office/powerpoint/2010/main" xmlns="" val="215779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Виды информации.</a:t>
            </a:r>
            <a:endParaRPr lang="ru-RU" b="1" dirty="0">
              <a:solidFill>
                <a:srgbClr val="0070C0"/>
              </a:solidFill>
            </a:endParaRPr>
          </a:p>
        </p:txBody>
      </p:sp>
      <p:sp>
        <p:nvSpPr>
          <p:cNvPr id="3" name="Объект 2"/>
          <p:cNvSpPr>
            <a:spLocks noGrp="1"/>
          </p:cNvSpPr>
          <p:nvPr>
            <p:ph idx="1"/>
          </p:nvPr>
        </p:nvSpPr>
        <p:spPr>
          <a:xfrm>
            <a:off x="838200" y="1499016"/>
            <a:ext cx="10515600" cy="4677947"/>
          </a:xfrm>
        </p:spPr>
        <p:txBody>
          <a:bodyPr>
            <a:normAutofit fontScale="92500" lnSpcReduction="10000"/>
          </a:bodyPr>
          <a:lstStyle/>
          <a:p>
            <a:r>
              <a:rPr lang="ru-RU" dirty="0" smtClean="0"/>
              <a:t>Ознакомительная </a:t>
            </a:r>
            <a:r>
              <a:rPr lang="ru-RU" dirty="0" smtClean="0"/>
              <a:t>информация</a:t>
            </a:r>
            <a:endParaRPr lang="ru-RU" dirty="0" smtClean="0"/>
          </a:p>
          <a:p>
            <a:r>
              <a:rPr lang="ru-RU" dirty="0" smtClean="0"/>
              <a:t>Справочная </a:t>
            </a:r>
            <a:r>
              <a:rPr lang="ru-RU" dirty="0" smtClean="0"/>
              <a:t>информация</a:t>
            </a:r>
            <a:endParaRPr lang="ru-RU" dirty="0" smtClean="0"/>
          </a:p>
          <a:p>
            <a:r>
              <a:rPr lang="ru-RU" dirty="0" smtClean="0"/>
              <a:t>Целевая </a:t>
            </a:r>
            <a:r>
              <a:rPr lang="ru-RU" dirty="0" smtClean="0"/>
              <a:t>информация</a:t>
            </a:r>
            <a:endParaRPr lang="ru-RU" dirty="0" smtClean="0"/>
          </a:p>
          <a:p>
            <a:r>
              <a:rPr lang="ru-RU" dirty="0" smtClean="0"/>
              <a:t>Ситуационная </a:t>
            </a:r>
            <a:r>
              <a:rPr lang="ru-RU" dirty="0" smtClean="0"/>
              <a:t>информация</a:t>
            </a:r>
            <a:endParaRPr lang="ru-RU" dirty="0" smtClean="0"/>
          </a:p>
          <a:p>
            <a:r>
              <a:rPr lang="ru-RU" dirty="0" smtClean="0"/>
              <a:t>Расчетная </a:t>
            </a:r>
            <a:r>
              <a:rPr lang="ru-RU" dirty="0" smtClean="0"/>
              <a:t>информация</a:t>
            </a:r>
            <a:endParaRPr lang="ru-RU" dirty="0" smtClean="0"/>
          </a:p>
          <a:p>
            <a:r>
              <a:rPr lang="ru-RU" dirty="0" smtClean="0"/>
              <a:t>Учетная </a:t>
            </a:r>
            <a:r>
              <a:rPr lang="ru-RU" dirty="0" smtClean="0"/>
              <a:t>информация</a:t>
            </a:r>
            <a:endParaRPr lang="ru-RU" dirty="0" smtClean="0"/>
          </a:p>
          <a:p>
            <a:r>
              <a:rPr lang="ru-RU" dirty="0" smtClean="0"/>
              <a:t>Контрольная </a:t>
            </a:r>
            <a:r>
              <a:rPr lang="ru-RU" dirty="0" smtClean="0"/>
              <a:t>информация</a:t>
            </a:r>
            <a:endParaRPr lang="ru-RU" dirty="0" smtClean="0"/>
          </a:p>
          <a:p>
            <a:r>
              <a:rPr lang="ru-RU" dirty="0" smtClean="0"/>
              <a:t>Аналитическая </a:t>
            </a:r>
            <a:r>
              <a:rPr lang="ru-RU" dirty="0" smtClean="0"/>
              <a:t>информация</a:t>
            </a:r>
            <a:endParaRPr lang="ru-RU" dirty="0" smtClean="0"/>
          </a:p>
          <a:p>
            <a:r>
              <a:rPr lang="ru-RU" dirty="0" smtClean="0"/>
              <a:t>Планирующая </a:t>
            </a:r>
            <a:r>
              <a:rPr lang="ru-RU" dirty="0" smtClean="0"/>
              <a:t>информация</a:t>
            </a:r>
            <a:endParaRPr lang="ru-RU" dirty="0" smtClean="0"/>
          </a:p>
          <a:p>
            <a:r>
              <a:rPr lang="ru-RU" dirty="0" smtClean="0"/>
              <a:t>Руководящая </a:t>
            </a:r>
            <a:r>
              <a:rPr lang="ru-RU" dirty="0" smtClean="0"/>
              <a:t>информация</a:t>
            </a:r>
            <a:endParaRPr lang="ru-RU" dirty="0" smtClean="0"/>
          </a:p>
          <a:p>
            <a:pPr>
              <a:buNone/>
            </a:pPr>
            <a:endParaRPr lang="ru-RU" dirty="0" smtClean="0"/>
          </a:p>
        </p:txBody>
      </p:sp>
    </p:spTree>
    <p:extLst>
      <p:ext uri="{BB962C8B-B14F-4D97-AF65-F5344CB8AC3E}">
        <p14:creationId xmlns:p14="http://schemas.microsoft.com/office/powerpoint/2010/main" xmlns="" val="215779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9764" y="245204"/>
            <a:ext cx="11332563" cy="1325563"/>
          </a:xfrm>
        </p:spPr>
        <p:txBody>
          <a:bodyPr/>
          <a:lstStyle/>
          <a:p>
            <a:r>
              <a:rPr lang="ru-RU" b="1" dirty="0" smtClean="0">
                <a:solidFill>
                  <a:srgbClr val="0070C0"/>
                </a:solidFill>
              </a:rPr>
              <a:t>Направления информационного обеспечения </a:t>
            </a:r>
            <a:r>
              <a:rPr lang="ru-RU" b="1" dirty="0" smtClean="0">
                <a:solidFill>
                  <a:srgbClr val="0070C0"/>
                </a:solidFill>
              </a:rPr>
              <a:t>.</a:t>
            </a:r>
            <a:endParaRPr lang="ru-RU" b="1" dirty="0">
              <a:solidFill>
                <a:srgbClr val="0070C0"/>
              </a:solidFill>
            </a:endParaRPr>
          </a:p>
        </p:txBody>
      </p:sp>
      <p:sp>
        <p:nvSpPr>
          <p:cNvPr id="3" name="Объект 2"/>
          <p:cNvSpPr>
            <a:spLocks noGrp="1"/>
          </p:cNvSpPr>
          <p:nvPr>
            <p:ph idx="1"/>
          </p:nvPr>
        </p:nvSpPr>
        <p:spPr>
          <a:xfrm>
            <a:off x="449705" y="1229194"/>
            <a:ext cx="11407515" cy="5201586"/>
          </a:xfrm>
        </p:spPr>
        <p:txBody>
          <a:bodyPr numCol="2">
            <a:noAutofit/>
          </a:bodyPr>
          <a:lstStyle/>
          <a:p>
            <a:pPr>
              <a:buNone/>
            </a:pPr>
            <a:r>
              <a:rPr lang="ru-RU" sz="1800" dirty="0" smtClean="0"/>
              <a:t>- Получение и обработка поступающей информации, ее анализ и доведение до исполнителей;</a:t>
            </a:r>
          </a:p>
          <a:p>
            <a:pPr>
              <a:buNone/>
            </a:pPr>
            <a:r>
              <a:rPr lang="ru-RU" sz="1800" dirty="0" smtClean="0"/>
              <a:t>- Сбор и формирование информации о деятельности организации;</a:t>
            </a:r>
          </a:p>
          <a:p>
            <a:pPr>
              <a:buNone/>
            </a:pPr>
            <a:r>
              <a:rPr lang="ru-RU" sz="1800" dirty="0" smtClean="0"/>
              <a:t>- Распространение информации организации внутри нее и за ее пределами;</a:t>
            </a:r>
          </a:p>
          <a:p>
            <a:pPr>
              <a:buNone/>
            </a:pPr>
            <a:r>
              <a:rPr lang="ru-RU" sz="1800" dirty="0" smtClean="0"/>
              <a:t>- Анализ информации о деятельности организации;</a:t>
            </a:r>
          </a:p>
          <a:p>
            <a:pPr>
              <a:buNone/>
            </a:pPr>
            <a:r>
              <a:rPr lang="ru-RU" sz="1800" dirty="0" smtClean="0"/>
              <a:t>- Получение данных контроля за деятельностью организации и ее подразделений;                         </a:t>
            </a:r>
          </a:p>
          <a:p>
            <a:pPr>
              <a:buNone/>
            </a:pPr>
            <a:r>
              <a:rPr lang="ru-RU" sz="1800" dirty="0" smtClean="0"/>
              <a:t>- Подготовка решений менеджера;    </a:t>
            </a:r>
          </a:p>
          <a:p>
            <a:pPr>
              <a:buNone/>
            </a:pPr>
            <a:r>
              <a:rPr lang="ru-RU" sz="1800" dirty="0" smtClean="0"/>
              <a:t>- Решение оптимизационных задач;                                                                                                       </a:t>
            </a:r>
          </a:p>
          <a:p>
            <a:pPr>
              <a:buNone/>
            </a:pPr>
            <a:r>
              <a:rPr lang="ru-RU" sz="1800" dirty="0" smtClean="0"/>
              <a:t>- Расчеты по распределению ресурсов организации;</a:t>
            </a:r>
          </a:p>
          <a:p>
            <a:pPr>
              <a:buNone/>
            </a:pPr>
            <a:r>
              <a:rPr lang="ru-RU" sz="1800" dirty="0" smtClean="0"/>
              <a:t>- Учет и отчетность организации;                                                                                    </a:t>
            </a:r>
          </a:p>
          <a:p>
            <a:pPr>
              <a:buNone/>
            </a:pPr>
            <a:r>
              <a:rPr lang="ru-RU" sz="1800" dirty="0" smtClean="0"/>
              <a:t>- Налоговые расчеты и документирование;</a:t>
            </a:r>
          </a:p>
          <a:p>
            <a:pPr>
              <a:buNone/>
            </a:pPr>
            <a:r>
              <a:rPr lang="ru-RU" sz="1800" dirty="0" smtClean="0"/>
              <a:t>- Финансовые и кредитные расчеты;</a:t>
            </a:r>
          </a:p>
          <a:p>
            <a:pPr>
              <a:buNone/>
            </a:pPr>
            <a:r>
              <a:rPr lang="ru-RU" sz="1800" dirty="0" smtClean="0"/>
              <a:t>- Учет и распределение запасов;</a:t>
            </a:r>
          </a:p>
          <a:p>
            <a:pPr>
              <a:buNone/>
            </a:pPr>
            <a:r>
              <a:rPr lang="ru-RU" sz="1800" dirty="0" smtClean="0"/>
              <a:t>- Кадровая информация;                                                                                                      </a:t>
            </a:r>
          </a:p>
          <a:p>
            <a:pPr>
              <a:buNone/>
            </a:pPr>
            <a:r>
              <a:rPr lang="ru-RU" sz="1800" dirty="0" smtClean="0"/>
              <a:t>- Снабженческая информация;</a:t>
            </a:r>
          </a:p>
          <a:p>
            <a:pPr>
              <a:buNone/>
            </a:pPr>
            <a:r>
              <a:rPr lang="ru-RU" sz="1800" dirty="0" smtClean="0"/>
              <a:t>- Информация по маркетингу (исследование рынка, создание товара, товародвижение, сбыт, стимулирование продаж и т. </a:t>
            </a:r>
            <a:r>
              <a:rPr lang="ru-RU" sz="1800" dirty="0" err="1" smtClean="0"/>
              <a:t>д</a:t>
            </a:r>
            <a:r>
              <a:rPr lang="ru-RU" sz="1800" dirty="0" smtClean="0"/>
              <a:t>);                                                                                                 </a:t>
            </a:r>
          </a:p>
          <a:p>
            <a:pPr>
              <a:buNone/>
            </a:pPr>
            <a:r>
              <a:rPr lang="ru-RU" sz="1800" dirty="0" smtClean="0"/>
              <a:t>- Информация по рекламе и паблик </a:t>
            </a:r>
            <a:r>
              <a:rPr lang="ru-RU" sz="1800" dirty="0" err="1" smtClean="0"/>
              <a:t>рилейшнз</a:t>
            </a:r>
            <a:r>
              <a:rPr lang="ru-RU" sz="1800" dirty="0" smtClean="0"/>
              <a:t>;                                                                 </a:t>
            </a:r>
          </a:p>
          <a:p>
            <a:pPr>
              <a:buNone/>
            </a:pPr>
            <a:r>
              <a:rPr lang="ru-RU" sz="1800" dirty="0" smtClean="0"/>
              <a:t>- Справочная информация, базы данных;                                                          </a:t>
            </a:r>
          </a:p>
          <a:p>
            <a:pPr>
              <a:buNone/>
            </a:pPr>
            <a:r>
              <a:rPr lang="ru-RU" sz="1800" dirty="0" smtClean="0"/>
              <a:t>- Архив организации;                                                                                              </a:t>
            </a:r>
          </a:p>
          <a:p>
            <a:pPr>
              <a:buNone/>
            </a:pPr>
            <a:r>
              <a:rPr lang="ru-RU" sz="1800" dirty="0" smtClean="0"/>
              <a:t>- Переписка организации;</a:t>
            </a:r>
          </a:p>
          <a:p>
            <a:pPr>
              <a:buNone/>
            </a:pPr>
            <a:r>
              <a:rPr lang="ru-RU" sz="1800" dirty="0" smtClean="0"/>
              <a:t>- Экспертные системы;</a:t>
            </a:r>
          </a:p>
          <a:p>
            <a:pPr>
              <a:buNone/>
            </a:pPr>
            <a:r>
              <a:rPr lang="ru-RU" sz="1800" dirty="0" smtClean="0"/>
              <a:t>- Разработка планов и контроль за их исполнением;</a:t>
            </a:r>
          </a:p>
          <a:p>
            <a:pPr>
              <a:buNone/>
            </a:pPr>
            <a:r>
              <a:rPr lang="ru-RU" sz="1800" dirty="0" smtClean="0"/>
              <a:t>- Контроль за отданными распоряжениями и их выполнением;</a:t>
            </a:r>
          </a:p>
          <a:p>
            <a:pPr>
              <a:buNone/>
            </a:pPr>
            <a:r>
              <a:rPr lang="ru-RU" sz="1800" dirty="0" smtClean="0"/>
              <a:t>- Автоматизация рабочих мест руководителей и управленческого персонала.</a:t>
            </a:r>
          </a:p>
          <a:p>
            <a:pPr>
              <a:buNone/>
            </a:pPr>
            <a:endParaRPr lang="ru-RU" sz="1800" dirty="0" smtClean="0"/>
          </a:p>
        </p:txBody>
      </p:sp>
    </p:spTree>
    <p:extLst>
      <p:ext uri="{BB962C8B-B14F-4D97-AF65-F5344CB8AC3E}">
        <p14:creationId xmlns:p14="http://schemas.microsoft.com/office/powerpoint/2010/main" xmlns="" val="21577900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762</TotalTime>
  <Words>1292</Words>
  <Application>Microsoft Office PowerPoint</Application>
  <PresentationFormat>Произвольный</PresentationFormat>
  <Paragraphs>176</Paragraphs>
  <Slides>27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Тема Office</vt:lpstr>
      <vt:lpstr>Управленческая деятельность</vt:lpstr>
      <vt:lpstr>План лекции:</vt:lpstr>
      <vt:lpstr>Процесс управления, основные понятия.</vt:lpstr>
      <vt:lpstr>Процесс управления, основные понятия.</vt:lpstr>
      <vt:lpstr>Управленческое решение.</vt:lpstr>
      <vt:lpstr>Стадии принятия решения.</vt:lpstr>
      <vt:lpstr>Управленческая информация.</vt:lpstr>
      <vt:lpstr>Виды информации.</vt:lpstr>
      <vt:lpstr>Направления информационного обеспечения .</vt:lpstr>
      <vt:lpstr>Процесс и методы принятия решений.</vt:lpstr>
      <vt:lpstr>Условия эффективности управленческих решений.</vt:lpstr>
      <vt:lpstr>Делегирование ответственности и полномочий.</vt:lpstr>
      <vt:lpstr>Матрица Эйзенхауэра.</vt:lpstr>
      <vt:lpstr>Мотивация.</vt:lpstr>
      <vt:lpstr>Содержательные теории мотивации.</vt:lpstr>
      <vt:lpstr>Содержательные теории мотивации.</vt:lpstr>
      <vt:lpstr>Содержательные теории мотивации.</vt:lpstr>
      <vt:lpstr>Содержательные теории мотивации.</vt:lpstr>
      <vt:lpstr>Процессуальные теории мотивации.</vt:lpstr>
      <vt:lpstr>Процессуальные теории мотивации.</vt:lpstr>
      <vt:lpstr>Процессуальные теории мотивации.</vt:lpstr>
      <vt:lpstr>Процессуальные теории мотивации.</vt:lpstr>
      <vt:lpstr>Практические системы мотивации.</vt:lpstr>
      <vt:lpstr>Контроль.</vt:lpstr>
      <vt:lpstr>Процесс контроля.</vt:lpstr>
      <vt:lpstr>Задание для самостоятельной работы:</vt:lpstr>
      <vt:lpstr>Литература: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Деятельность института развития образования по профилактике безнадзорности и правонарушений среди учащихся образовательных организаций Кировской области</dc:title>
  <dc:creator>csa2</dc:creator>
  <cp:lastModifiedBy>User</cp:lastModifiedBy>
  <cp:revision>76</cp:revision>
  <cp:lastPrinted>2016-10-27T12:44:02Z</cp:lastPrinted>
  <dcterms:created xsi:type="dcterms:W3CDTF">2015-02-16T11:44:25Z</dcterms:created>
  <dcterms:modified xsi:type="dcterms:W3CDTF">2017-03-21T21:46:10Z</dcterms:modified>
</cp:coreProperties>
</file>