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handoutMasterIdLst>
    <p:handoutMasterId r:id="rId43"/>
  </p:handoutMasterIdLst>
  <p:sldIdLst>
    <p:sldId id="271" r:id="rId2"/>
    <p:sldId id="298" r:id="rId3"/>
    <p:sldId id="301" r:id="rId4"/>
    <p:sldId id="309" r:id="rId5"/>
    <p:sldId id="302" r:id="rId6"/>
    <p:sldId id="303" r:id="rId7"/>
    <p:sldId id="304" r:id="rId8"/>
    <p:sldId id="310" r:id="rId9"/>
    <p:sldId id="312" r:id="rId10"/>
    <p:sldId id="313" r:id="rId11"/>
    <p:sldId id="305" r:id="rId12"/>
    <p:sldId id="306" r:id="rId13"/>
    <p:sldId id="307" r:id="rId14"/>
    <p:sldId id="308" r:id="rId15"/>
    <p:sldId id="325" r:id="rId16"/>
    <p:sldId id="326" r:id="rId17"/>
    <p:sldId id="327" r:id="rId18"/>
    <p:sldId id="328" r:id="rId19"/>
    <p:sldId id="329" r:id="rId20"/>
    <p:sldId id="330" r:id="rId21"/>
    <p:sldId id="314" r:id="rId22"/>
    <p:sldId id="319" r:id="rId23"/>
    <p:sldId id="320" r:id="rId24"/>
    <p:sldId id="321" r:id="rId25"/>
    <p:sldId id="322" r:id="rId26"/>
    <p:sldId id="323" r:id="rId27"/>
    <p:sldId id="324" r:id="rId28"/>
    <p:sldId id="331" r:id="rId29"/>
    <p:sldId id="332" r:id="rId30"/>
    <p:sldId id="315" r:id="rId31"/>
    <p:sldId id="316" r:id="rId32"/>
    <p:sldId id="333" r:id="rId33"/>
    <p:sldId id="317" r:id="rId34"/>
    <p:sldId id="318" r:id="rId35"/>
    <p:sldId id="334" r:id="rId36"/>
    <p:sldId id="335" r:id="rId37"/>
    <p:sldId id="336" r:id="rId38"/>
    <p:sldId id="337" r:id="rId39"/>
    <p:sldId id="299" r:id="rId40"/>
    <p:sldId id="300" r:id="rId41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D4E5A-33DB-4B58-9BF6-5DB035E3D0F5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A4B8A-F604-4453-A891-55C429221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409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6C82F-67D9-4D56-8DA1-A09159871E51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5919E-90FF-41A8-AEF6-509EDE85C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2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38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06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33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214615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129337"/>
            <a:ext cx="2743200" cy="365125"/>
          </a:xfrm>
        </p:spPr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53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29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67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4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6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52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50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33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4E67-5BCE-46CC-B223-467D5FD4B63E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оловина рамки 6"/>
          <p:cNvSpPr/>
          <p:nvPr userDrawn="1"/>
        </p:nvSpPr>
        <p:spPr>
          <a:xfrm>
            <a:off x="118335" y="118334"/>
            <a:ext cx="9509760" cy="5776857"/>
          </a:xfrm>
          <a:prstGeom prst="halfFrame">
            <a:avLst>
              <a:gd name="adj1" fmla="val 1446"/>
              <a:gd name="adj2" fmla="val 1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 userDrawn="1"/>
        </p:nvSpPr>
        <p:spPr>
          <a:xfrm rot="10800000">
            <a:off x="2596178" y="1315756"/>
            <a:ext cx="9477487" cy="5405719"/>
          </a:xfrm>
          <a:prstGeom prst="halfFrame">
            <a:avLst>
              <a:gd name="adj1" fmla="val 1459"/>
              <a:gd name="adj2" fmla="val 1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78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638" y="2137273"/>
            <a:ext cx="10534248" cy="552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Организация как объект управления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2780" y="3888896"/>
            <a:ext cx="1348904" cy="2016611"/>
          </a:xfrm>
          <a:prstGeom prst="rect">
            <a:avLst/>
          </a:prstGeom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77603" y="5071986"/>
            <a:ext cx="8731786" cy="117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Скурихина Юлия Александровна, проректор по УМР, старший преподаватель кафедры предметных областей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35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Миссия. Примеры: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Открытие простора для развития потенциальных возможностей и самореализации детей и </a:t>
            </a:r>
            <a:r>
              <a:rPr lang="ru-RU" dirty="0" smtClean="0"/>
              <a:t>взрослых.</a:t>
            </a:r>
          </a:p>
          <a:p>
            <a:pPr>
              <a:buNone/>
            </a:pPr>
            <a:r>
              <a:rPr lang="ru-RU" dirty="0" smtClean="0"/>
              <a:t>Дать </a:t>
            </a:r>
            <a:r>
              <a:rPr lang="ru-RU" dirty="0" smtClean="0"/>
              <a:t>каждому ученику возможность найти и выразить себя сообразно своим способностям.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Воспитание </a:t>
            </a:r>
            <a:r>
              <a:rPr lang="ru-RU" dirty="0" smtClean="0"/>
              <a:t>ученика, готового к заботе о своем здоровье и здоровье окружающих его людей, владеющего </a:t>
            </a:r>
            <a:r>
              <a:rPr lang="ru-RU" dirty="0" smtClean="0"/>
              <a:t> </a:t>
            </a:r>
            <a:r>
              <a:rPr lang="ru-RU" dirty="0" err="1" smtClean="0"/>
              <a:t>здоровьесберегающими</a:t>
            </a:r>
            <a:r>
              <a:rPr lang="ru-RU" dirty="0" smtClean="0"/>
              <a:t> </a:t>
            </a:r>
            <a:r>
              <a:rPr lang="ru-RU" dirty="0" smtClean="0"/>
              <a:t>технологиями.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Создание </a:t>
            </a:r>
            <a:r>
              <a:rPr lang="ru-RU" dirty="0" smtClean="0"/>
              <a:t>морально-психологического комфорта для участников образовательного процесса, подготовка учащихся к выбору, в который человек включен на протяжении всей своей жизнедеятельности; обеспечение организационно-педагогических условий для повышения общей и художественно-эстетической культуры учащихся микрорайона.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Построение </a:t>
            </a:r>
            <a:r>
              <a:rPr lang="ru-RU" dirty="0" smtClean="0"/>
              <a:t>школы, в которой развитие детей обусловлено сохранением их здоровья.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Видение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4105"/>
            <a:ext cx="10515600" cy="5096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Видение – (от англ. </a:t>
            </a:r>
            <a:r>
              <a:rPr lang="ru-RU" dirty="0" err="1" smtClean="0"/>
              <a:t>vision</a:t>
            </a:r>
            <a:r>
              <a:rPr lang="ru-RU" dirty="0" smtClean="0"/>
              <a:t> – видение, картина) – это сложившийся в нашем сознании идеальный образ желаемого будущего, достижение которого возможно только при самых благоприятных внутренних и внешних условиях; образ наилучшего, наиболее совершенного состояния школы.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Примеры:</a:t>
            </a:r>
          </a:p>
          <a:p>
            <a:r>
              <a:rPr lang="ru-RU" dirty="0" smtClean="0"/>
              <a:t>Наша </a:t>
            </a:r>
            <a:r>
              <a:rPr lang="ru-RU" dirty="0" smtClean="0"/>
              <a:t>школа должна стать центром социально-культурной активности микрорайона. </a:t>
            </a:r>
          </a:p>
          <a:p>
            <a:r>
              <a:rPr lang="ru-RU" dirty="0" smtClean="0"/>
              <a:t>Наша школа может быть ресурсным центром образовательных инноваций для региона. </a:t>
            </a:r>
          </a:p>
          <a:p>
            <a:r>
              <a:rPr lang="ru-RU" dirty="0" smtClean="0"/>
              <a:t>Успех нашей школы обеспечен объединением государственных и общественных ресурсов. 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Требования к формулировке миссии: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выражать </a:t>
            </a:r>
            <a:r>
              <a:rPr lang="ru-RU" dirty="0" smtClean="0"/>
              <a:t>общие ценности и взгляды всех членов коллектива школы, т.е. быть связанной с культурой организации; </a:t>
            </a:r>
          </a:p>
          <a:p>
            <a:r>
              <a:rPr lang="ru-RU" dirty="0" smtClean="0"/>
              <a:t>поддерживаться </a:t>
            </a:r>
            <a:r>
              <a:rPr lang="ru-RU" dirty="0" smtClean="0"/>
              <a:t>большинством сотрудников; </a:t>
            </a:r>
          </a:p>
          <a:p>
            <a:r>
              <a:rPr lang="ru-RU" dirty="0" smtClean="0"/>
              <a:t>направлять </a:t>
            </a:r>
            <a:r>
              <a:rPr lang="ru-RU" dirty="0" smtClean="0"/>
              <a:t>процесс принятия решений, оказывая определенное влияние на организацию и стиль деятельности;</a:t>
            </a:r>
          </a:p>
          <a:p>
            <a:r>
              <a:rPr lang="ru-RU" dirty="0" smtClean="0"/>
              <a:t>формулироваться </a:t>
            </a:r>
            <a:r>
              <a:rPr lang="ru-RU" dirty="0" smtClean="0"/>
              <a:t>таким образом, чтобы можно было оценить, в какой степени деятельность соответствует общим ценностям школы. 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Цели организации: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Общие  и специфические</a:t>
            </a:r>
          </a:p>
          <a:p>
            <a:pPr>
              <a:buNone/>
            </a:pPr>
            <a:r>
              <a:rPr lang="ru-RU" dirty="0" smtClean="0"/>
              <a:t>Технология </a:t>
            </a:r>
            <a:r>
              <a:rPr lang="en-US" dirty="0" smtClean="0"/>
              <a:t>SMART</a:t>
            </a:r>
            <a:endParaRPr lang="ru-RU" dirty="0" smtClean="0"/>
          </a:p>
        </p:txBody>
      </p:sp>
      <p:sp>
        <p:nvSpPr>
          <p:cNvPr id="6146" name="AutoShape 2" descr="Картинки по запросу smart ц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Картинки по запросу smart ц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Картинки по запросу smart ц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SMART-goals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3866" y="3166672"/>
            <a:ext cx="63817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Типы организаций. Организационная структура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Организационная структура</a:t>
            </a:r>
            <a:r>
              <a:rPr lang="ru-RU" dirty="0" smtClean="0"/>
              <a:t> – совокупность подразделений организации и их взаимосвязей, в рамках которой между подразделениями распределяются управленческие задачи, определяются полномочия и ответственность руководителей и должностных лиц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Схема организационной структуры управления отражает статическое положение подразделений и должностей и характер связи между ними.</a:t>
            </a:r>
          </a:p>
        </p:txBody>
      </p:sp>
      <p:sp>
        <p:nvSpPr>
          <p:cNvPr id="512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Линейная организационная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 структура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512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www.grandars.ru/images/1/review/id/151/9def70a4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151" y="1788228"/>
            <a:ext cx="9182668" cy="383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Линейно-штабная организационная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 структура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512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www.grandars.ru/images/1/review/id/151/199be8a1c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222" y="1867196"/>
            <a:ext cx="8455863" cy="32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Функциональная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организационная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 структура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512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www.grandars.ru/images/1/review/id/151/1d2e5652f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277" y="1822881"/>
            <a:ext cx="10082297" cy="31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Линейно-функциональная </a:t>
            </a:r>
            <a:r>
              <a:rPr lang="ru-RU" b="1" dirty="0" smtClean="0">
                <a:solidFill>
                  <a:srgbClr val="0070C0"/>
                </a:solidFill>
              </a:rPr>
              <a:t>организационная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 структура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512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www.grandars.ru/images/1/review/id/151/445ae247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137" y="1794749"/>
            <a:ext cx="8931859" cy="412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Дивизиональная</a:t>
            </a:r>
            <a:r>
              <a:rPr lang="ru-RU" b="1" dirty="0" smtClean="0">
                <a:solidFill>
                  <a:srgbClr val="0070C0"/>
                </a:solidFill>
              </a:rPr>
              <a:t> организационная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 структура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512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www.grandars.ru/images/1/review/id/151/ac2c896ba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740" y="1851446"/>
            <a:ext cx="8014522" cy="42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План лекции: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Понятие </a:t>
            </a:r>
            <a:r>
              <a:rPr lang="ru-RU" dirty="0" smtClean="0"/>
              <a:t>и сущность организации</a:t>
            </a:r>
          </a:p>
          <a:p>
            <a:pPr>
              <a:buNone/>
            </a:pPr>
            <a:r>
              <a:rPr lang="ru-RU" dirty="0" smtClean="0"/>
              <a:t>2. Миссия </a:t>
            </a:r>
            <a:r>
              <a:rPr lang="ru-RU" dirty="0" smtClean="0"/>
              <a:t>и цели организации</a:t>
            </a:r>
          </a:p>
          <a:p>
            <a:pPr>
              <a:buNone/>
            </a:pPr>
            <a:r>
              <a:rPr lang="ru-RU" dirty="0" smtClean="0"/>
              <a:t>3. Виды </a:t>
            </a:r>
            <a:r>
              <a:rPr lang="ru-RU" dirty="0" smtClean="0"/>
              <a:t>организаций</a:t>
            </a:r>
          </a:p>
          <a:p>
            <a:pPr>
              <a:buNone/>
            </a:pPr>
            <a:r>
              <a:rPr lang="ru-RU" dirty="0" smtClean="0"/>
              <a:t>4. Организационная </a:t>
            </a:r>
            <a:r>
              <a:rPr lang="ru-RU" dirty="0" smtClean="0"/>
              <a:t>структура, её типы и виды</a:t>
            </a:r>
          </a:p>
          <a:p>
            <a:pPr>
              <a:buNone/>
            </a:pPr>
            <a:r>
              <a:rPr lang="ru-RU" dirty="0" smtClean="0"/>
              <a:t>5. Анализ </a:t>
            </a:r>
            <a:r>
              <a:rPr lang="ru-RU" dirty="0" smtClean="0"/>
              <a:t>внутренней и внешней среды</a:t>
            </a:r>
          </a:p>
          <a:p>
            <a:pPr>
              <a:buNone/>
            </a:pPr>
            <a:r>
              <a:rPr lang="ru-RU" dirty="0" smtClean="0"/>
              <a:t>6. Стратегии</a:t>
            </a:r>
            <a:r>
              <a:rPr lang="ru-RU" dirty="0" smtClean="0"/>
              <a:t>, их сущность и разработка.</a:t>
            </a:r>
          </a:p>
          <a:p>
            <a:pPr>
              <a:buNone/>
            </a:pPr>
            <a:r>
              <a:rPr lang="ru-RU" dirty="0" smtClean="0"/>
              <a:t>7. Жизненный </a:t>
            </a:r>
            <a:r>
              <a:rPr lang="ru-RU" dirty="0" smtClean="0"/>
              <a:t>цикл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Матричная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организационная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 структура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512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www.grandars.ru/images/1/review/id/151/4c6221f0a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344" y="1875670"/>
            <a:ext cx="8998553" cy="377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584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1815" y="344773"/>
            <a:ext cx="8421378" cy="6118527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584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6601" y="448129"/>
            <a:ext cx="9753600" cy="5953125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584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342" y="288802"/>
            <a:ext cx="7170296" cy="6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6951" y="3441671"/>
            <a:ext cx="7305206" cy="28344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584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11" y="392187"/>
            <a:ext cx="6548125" cy="46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584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906" y="412941"/>
            <a:ext cx="10624550" cy="61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584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9137" y="269820"/>
            <a:ext cx="9013663" cy="6190941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Анализ внутренней и </a:t>
            </a:r>
            <a:r>
              <a:rPr lang="ru-RU" b="1" dirty="0" smtClean="0">
                <a:solidFill>
                  <a:srgbClr val="0070C0"/>
                </a:solidFill>
              </a:rPr>
              <a:t>внешней среды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584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Анализ среды предполагает изучение трех ее частей: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1) Макроокружения;  </a:t>
            </a:r>
          </a:p>
          <a:p>
            <a:pPr>
              <a:buNone/>
            </a:pPr>
            <a:r>
              <a:rPr lang="ru-RU" dirty="0" smtClean="0"/>
              <a:t>2) Непосредственного окружения;  </a:t>
            </a:r>
          </a:p>
          <a:p>
            <a:pPr>
              <a:buNone/>
            </a:pPr>
            <a:r>
              <a:rPr lang="ru-RU" dirty="0" smtClean="0"/>
              <a:t>3) Внутренней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Анализ макроокружения. </a:t>
            </a:r>
            <a:r>
              <a:rPr lang="en-US" b="1" dirty="0" smtClean="0">
                <a:solidFill>
                  <a:srgbClr val="0070C0"/>
                </a:solidFill>
              </a:rPr>
              <a:t>PEST-</a:t>
            </a:r>
            <a:r>
              <a:rPr lang="ru-RU" b="1" dirty="0" smtClean="0">
                <a:solidFill>
                  <a:srgbClr val="0070C0"/>
                </a:solidFill>
              </a:rPr>
              <a:t>анализ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584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Содержимое 5" descr="1361876253_p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89166" y="4212779"/>
            <a:ext cx="2789073" cy="2083089"/>
          </a:xfrm>
        </p:spPr>
      </p:pic>
      <p:sp>
        <p:nvSpPr>
          <p:cNvPr id="36866" name="AutoShape 2" descr="Картинки по запросу pest анализ ap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24770" t="19244" r="27763" b="30934"/>
          <a:stretch>
            <a:fillRect/>
          </a:stretch>
        </p:blipFill>
        <p:spPr bwMode="auto">
          <a:xfrm>
            <a:off x="494674" y="1424064"/>
            <a:ext cx="8190421" cy="463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Анализ макроокружения. </a:t>
            </a:r>
            <a:r>
              <a:rPr lang="en-US" b="1" dirty="0" smtClean="0">
                <a:solidFill>
                  <a:srgbClr val="0070C0"/>
                </a:solidFill>
              </a:rPr>
              <a:t>PEST-</a:t>
            </a:r>
            <a:r>
              <a:rPr lang="ru-RU" b="1" dirty="0" smtClean="0">
                <a:solidFill>
                  <a:srgbClr val="0070C0"/>
                </a:solidFill>
              </a:rPr>
              <a:t>анализ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5842" name="AutoShape 2" descr="Картинки по запросу организационная структура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Содержимое 5" descr="1361876253_p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43410" y="5232110"/>
            <a:ext cx="1754750" cy="1310579"/>
          </a:xfrm>
        </p:spPr>
      </p:pic>
      <p:sp>
        <p:nvSpPr>
          <p:cNvPr id="36866" name="AutoShape 2" descr="Картинки по запросу pest анализ ap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 l="24655" t="26942" r="27418" b="36493"/>
          <a:stretch>
            <a:fillRect/>
          </a:stretch>
        </p:blipFill>
        <p:spPr bwMode="auto">
          <a:xfrm>
            <a:off x="614596" y="1499016"/>
            <a:ext cx="9517968" cy="391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Понятие и сущность организации.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Признаки организации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группы людей, </a:t>
            </a:r>
          </a:p>
          <a:p>
            <a:r>
              <a:rPr lang="ru-RU" dirty="0" smtClean="0"/>
              <a:t>Наличие общей цели, </a:t>
            </a:r>
          </a:p>
          <a:p>
            <a:r>
              <a:rPr lang="ru-RU" dirty="0" smtClean="0"/>
              <a:t>Совместная деятельность для достижения цели.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23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Изучение непосредственного  окружения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4164"/>
            <a:ext cx="10515600" cy="5186597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Анализ покупателей</a:t>
            </a:r>
          </a:p>
          <a:p>
            <a:pPr>
              <a:buNone/>
            </a:pPr>
            <a:r>
              <a:rPr lang="ru-RU" sz="1800" dirty="0" smtClean="0"/>
              <a:t>Изучение  покупателей  позволяет  организации лучше уяснить, какой продукт в наибольшей мере будет приниматься покупателями, на какой объем продаж может рассчитывать организация, в какой мере покупатели привержены продукту именно данной организации, насколько можно расширить круг потенциальных покупателей, что ожидает продукт в будущем и многое другое. </a:t>
            </a:r>
          </a:p>
          <a:p>
            <a:r>
              <a:rPr lang="ru-RU" sz="1800" b="1" dirty="0" smtClean="0"/>
              <a:t>Анализ </a:t>
            </a:r>
            <a:r>
              <a:rPr lang="ru-RU" sz="1800" b="1" dirty="0" smtClean="0"/>
              <a:t>поставщиков</a:t>
            </a:r>
            <a:r>
              <a:rPr lang="ru-RU" sz="1800" dirty="0" smtClean="0"/>
              <a:t> необходим для  выявления  тех  аспектов  в деятельности  субъектов,  снабжающих  организацию  различным  сырьем  полуфабрикатами, энергетическими  и  информационными  ресурсами,  финансами  и  т.п.,  от  которых зависят эффективность работы организации, себестоимость и качество производимого организацией продукта. </a:t>
            </a:r>
          </a:p>
          <a:p>
            <a:pPr>
              <a:buNone/>
            </a:pPr>
            <a:r>
              <a:rPr lang="ru-RU" sz="1800" dirty="0" smtClean="0"/>
              <a:t>При выборе поставщиков важно глубоко изучить их деятельность и потенциал  с  тем,  чтобы  суметь  построить  максимально  эффективные  и  взаимовыгодные отношения с ними.  </a:t>
            </a:r>
          </a:p>
          <a:p>
            <a:r>
              <a:rPr lang="ru-RU" sz="1800" b="1" dirty="0" smtClean="0"/>
              <a:t>Изучение </a:t>
            </a:r>
            <a:r>
              <a:rPr lang="ru-RU" sz="1800" b="1" dirty="0" smtClean="0"/>
              <a:t>конкурентов</a:t>
            </a:r>
            <a:r>
              <a:rPr lang="ru-RU" sz="1800" dirty="0" smtClean="0"/>
              <a:t>, т.е. тех, с кем организации приходится бороться за ресурсы  внешней  среды  для  обеспечения  своего  существования,  направлено  на выявление слабых и сильных сторон конкурентов и на базе этого построение своей стратегии конкурентной борьбы. </a:t>
            </a:r>
          </a:p>
          <a:p>
            <a:pPr>
              <a:buNone/>
            </a:pPr>
            <a:r>
              <a:rPr lang="ru-RU" sz="1800" dirty="0" smtClean="0"/>
              <a:t>Конкурентная  среда  формируется  не  только  внутриотраслевыми  конкурентами,  производящими  аналогичную  продукцию  и  реализующими  ее  на  одном  и том же рынке. Субъектами конкурентной среды являются  также фирмы, которые могут войти на рынок, а также фирмы, которые производят замещающий продукт.  </a:t>
            </a:r>
          </a:p>
          <a:p>
            <a:pPr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Анализ  внутренней  среды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33928"/>
            <a:ext cx="10515600" cy="4543035"/>
          </a:xfrm>
        </p:spPr>
        <p:txBody>
          <a:bodyPr/>
          <a:lstStyle/>
          <a:p>
            <a:r>
              <a:rPr lang="ru-RU" dirty="0" smtClean="0"/>
              <a:t>- Кадры фирмы, их потенциал, квалификация, интересы и т.п.;  </a:t>
            </a:r>
          </a:p>
          <a:p>
            <a:r>
              <a:rPr lang="ru-RU" dirty="0" smtClean="0"/>
              <a:t>- Организация управления; </a:t>
            </a:r>
          </a:p>
          <a:p>
            <a:r>
              <a:rPr lang="ru-RU" dirty="0" smtClean="0"/>
              <a:t>-  Производство,  включающее  организационные,  операционные  и  технико-технологические характеристики, научные исследования и разработки; </a:t>
            </a:r>
          </a:p>
          <a:p>
            <a:r>
              <a:rPr lang="ru-RU" dirty="0" smtClean="0"/>
              <a:t>- Финансы фирмы;  </a:t>
            </a:r>
          </a:p>
          <a:p>
            <a:r>
              <a:rPr lang="ru-RU" dirty="0" smtClean="0"/>
              <a:t>- Маркетинг; </a:t>
            </a:r>
          </a:p>
          <a:p>
            <a:r>
              <a:rPr lang="ru-RU" dirty="0" smtClean="0"/>
              <a:t>- Организационная культура.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4885" t="26087" r="29376" b="20029"/>
          <a:stretch>
            <a:fillRect/>
          </a:stretch>
        </p:blipFill>
        <p:spPr bwMode="auto">
          <a:xfrm>
            <a:off x="1319134" y="314793"/>
            <a:ext cx="9578715" cy="608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SWAT</a:t>
            </a:r>
            <a:r>
              <a:rPr lang="ru-RU" b="1" dirty="0" smtClean="0">
                <a:solidFill>
                  <a:srgbClr val="0070C0"/>
                </a:solidFill>
              </a:rPr>
              <a:t>-анализ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851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Возможности: </a:t>
                      </a: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. 2. 3.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Угрозы </a:t>
                      </a: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. 2. 3.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Сильные стороны </a:t>
                      </a: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. 2. 3.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800" b="1" dirty="0">
                          <a:solidFill>
                            <a:srgbClr val="8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Поле «СИВ»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800" b="1">
                          <a:solidFill>
                            <a:srgbClr val="8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Поле «СИУ»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Слабые стороны </a:t>
                      </a: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. 2. 3.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800" b="1">
                          <a:solidFill>
                            <a:srgbClr val="8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Поле «СЛВ»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800" b="1" dirty="0">
                          <a:solidFill>
                            <a:srgbClr val="8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Поле «СЛУ»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 l="24885" t="26728" r="51036" b="34355"/>
          <a:stretch>
            <a:fillRect/>
          </a:stretch>
        </p:blipFill>
        <p:spPr bwMode="auto">
          <a:xfrm>
            <a:off x="719527" y="959370"/>
            <a:ext cx="5366479" cy="46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24885" t="37420" r="51266" b="13614"/>
          <a:stretch>
            <a:fillRect/>
          </a:stretch>
        </p:blipFill>
        <p:spPr bwMode="auto">
          <a:xfrm>
            <a:off x="5981073" y="944381"/>
            <a:ext cx="5081667" cy="562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 l="48273" t="26728" r="27879" b="34355"/>
          <a:stretch>
            <a:fillRect/>
          </a:stretch>
        </p:blipFill>
        <p:spPr bwMode="auto">
          <a:xfrm>
            <a:off x="809469" y="719527"/>
            <a:ext cx="4705595" cy="41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8388" t="37420" r="27763" b="13614"/>
          <a:stretch>
            <a:fillRect/>
          </a:stretch>
        </p:blipFill>
        <p:spPr bwMode="auto">
          <a:xfrm>
            <a:off x="5471409" y="719528"/>
            <a:ext cx="4676931" cy="517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Стратегии</a:t>
            </a:r>
            <a:r>
              <a:rPr lang="ru-RU" b="1" dirty="0" smtClean="0">
                <a:solidFill>
                  <a:srgbClr val="0070C0"/>
                </a:solidFill>
              </a:rPr>
              <a:t>, их сущность и разработка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Стратегия </a:t>
            </a:r>
            <a:r>
              <a:rPr lang="ru-RU" dirty="0" smtClean="0"/>
              <a:t>- это генеральная программа действий, выявляющая приоритеты проблем и ресурсы для достижения основной цели. Она формулирует главные цели и основные пути их достижения таким образом, что предприятие получает единое направление движения.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Виды стратегий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1)  Стратегии  концентрированного  </a:t>
            </a:r>
            <a:r>
              <a:rPr lang="ru-RU" sz="3600" dirty="0" smtClean="0"/>
              <a:t>роста</a:t>
            </a:r>
          </a:p>
          <a:p>
            <a:pPr>
              <a:buNone/>
            </a:pPr>
            <a:r>
              <a:rPr lang="ru-RU" sz="3600" dirty="0" smtClean="0"/>
              <a:t>2) Стратегии интегрированного </a:t>
            </a:r>
            <a:r>
              <a:rPr lang="ru-RU" sz="3600" dirty="0" smtClean="0"/>
              <a:t>роста</a:t>
            </a:r>
          </a:p>
          <a:p>
            <a:pPr>
              <a:buNone/>
            </a:pPr>
            <a:r>
              <a:rPr lang="ru-RU" sz="3600" dirty="0" smtClean="0"/>
              <a:t>3) </a:t>
            </a:r>
            <a:r>
              <a:rPr lang="ru-RU" sz="3600" dirty="0" smtClean="0"/>
              <a:t>Стратегии </a:t>
            </a:r>
            <a:r>
              <a:rPr lang="ru-RU" sz="3600" dirty="0" smtClean="0"/>
              <a:t>диверсифицированного </a:t>
            </a:r>
            <a:r>
              <a:rPr lang="ru-RU" sz="3600" dirty="0" smtClean="0"/>
              <a:t>роста</a:t>
            </a:r>
          </a:p>
          <a:p>
            <a:pPr>
              <a:buNone/>
            </a:pPr>
            <a:r>
              <a:rPr lang="ru-RU" sz="3600" dirty="0" smtClean="0"/>
              <a:t>4) Стратегии сокращения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Жизненный цикл </a:t>
            </a:r>
            <a:r>
              <a:rPr lang="ru-RU" b="1" dirty="0" smtClean="0">
                <a:solidFill>
                  <a:srgbClr val="0070C0"/>
                </a:solidFill>
              </a:rPr>
              <a:t>организации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8416" y="1480851"/>
            <a:ext cx="5127885" cy="4351338"/>
          </a:xfrm>
        </p:spPr>
        <p:txBody>
          <a:bodyPr/>
          <a:lstStyle/>
          <a:p>
            <a:pPr indent="0">
              <a:buNone/>
            </a:pPr>
            <a:r>
              <a:rPr lang="ru-RU" b="1" dirty="0" smtClean="0"/>
              <a:t>Жизненный цикл</a:t>
            </a:r>
            <a:r>
              <a:rPr lang="ru-RU" dirty="0" smtClean="0"/>
              <a:t> - это период, в течение которого организация проходит такие стадии своего существования, как создание, рост, зрелость и упадок.</a:t>
            </a:r>
            <a:endParaRPr lang="ru-RU" dirty="0"/>
          </a:p>
        </p:txBody>
      </p:sp>
      <p:pic>
        <p:nvPicPr>
          <p:cNvPr id="4" name="Рисунок 3" descr="829294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348" y="1904141"/>
            <a:ext cx="6271980" cy="43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745" y="108821"/>
            <a:ext cx="11335438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Задание для самостоятельной работы: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608463" y="16399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608463" y="209716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930" y="1434384"/>
            <a:ext cx="10515600" cy="5017620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Задание </a:t>
            </a:r>
            <a:r>
              <a:rPr lang="ru-RU" sz="3200" dirty="0" smtClean="0"/>
              <a:t>1. Выполните PEST-анализ своей </a:t>
            </a:r>
            <a:r>
              <a:rPr lang="ru-RU" sz="3200" dirty="0" smtClean="0"/>
              <a:t>организации</a:t>
            </a:r>
          </a:p>
          <a:p>
            <a:endParaRPr lang="ru-RU" sz="3200" dirty="0" smtClean="0"/>
          </a:p>
          <a:p>
            <a:r>
              <a:rPr lang="ru-RU" sz="3200" dirty="0" smtClean="0"/>
              <a:t>Задание </a:t>
            </a:r>
            <a:r>
              <a:rPr lang="ru-RU" sz="3200" dirty="0" smtClean="0"/>
              <a:t>2. Выполните </a:t>
            </a:r>
            <a:r>
              <a:rPr lang="en-US" sz="3200" dirty="0" smtClean="0"/>
              <a:t>SWAT</a:t>
            </a:r>
            <a:r>
              <a:rPr lang="ru-RU" sz="3200" dirty="0" smtClean="0"/>
              <a:t>-анализ своей организации</a:t>
            </a:r>
          </a:p>
          <a:p>
            <a:endParaRPr lang="ru-RU" sz="3200" dirty="0" smtClean="0"/>
          </a:p>
          <a:p>
            <a:r>
              <a:rPr lang="ru-RU" sz="3200" dirty="0" smtClean="0"/>
              <a:t>Задание </a:t>
            </a:r>
            <a:r>
              <a:rPr lang="ru-RU" sz="3200" dirty="0" smtClean="0"/>
              <a:t>3. Сформулируйте миссию своей организации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1928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884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Понятие и сущность организации.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3987"/>
            <a:ext cx="10515600" cy="4632976"/>
          </a:xfrm>
        </p:spPr>
        <p:txBody>
          <a:bodyPr>
            <a:normAutofit/>
          </a:bodyPr>
          <a:lstStyle/>
          <a:p>
            <a:r>
              <a:rPr lang="ru-RU" b="1" dirty="0" smtClean="0"/>
              <a:t>Организация</a:t>
            </a:r>
            <a:r>
              <a:rPr lang="ru-RU" dirty="0" smtClean="0"/>
              <a:t> -  процесс,  посредством  которого  создается  и  сохраняется структура управляемой либо управляющей системы. </a:t>
            </a:r>
          </a:p>
          <a:p>
            <a:r>
              <a:rPr lang="ru-RU" b="1" dirty="0" smtClean="0"/>
              <a:t>Организация</a:t>
            </a:r>
            <a:r>
              <a:rPr lang="ru-RU" dirty="0" smtClean="0"/>
              <a:t> - как совокупность (система) взаимоотношений, прав, обязанностей,  целей,  видов  деятельности,  которые  имеют  место  в  процессе  совместного труда. </a:t>
            </a:r>
          </a:p>
          <a:p>
            <a:r>
              <a:rPr lang="ru-RU" b="1" dirty="0" smtClean="0"/>
              <a:t>Организация </a:t>
            </a:r>
            <a:r>
              <a:rPr lang="ru-RU" dirty="0" smtClean="0"/>
              <a:t>- это группа людей, работающих совместно во главе с руководителем для выполнения определенных планов. </a:t>
            </a:r>
          </a:p>
          <a:p>
            <a:r>
              <a:rPr lang="ru-RU" b="1" dirty="0" smtClean="0"/>
              <a:t>Организация </a:t>
            </a:r>
            <a:r>
              <a:rPr lang="ru-RU" dirty="0" smtClean="0"/>
              <a:t>- это совокупность материалов, машин, технических и научных средств, персонала, ориентированных на решение определенной задачи.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745" y="108821"/>
            <a:ext cx="11335438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Литература: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608463" y="16399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608463" y="209716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930" y="1233889"/>
            <a:ext cx="10515600" cy="521811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/>
              <a:t>Бляхман</a:t>
            </a:r>
            <a:r>
              <a:rPr lang="ru-RU" dirty="0"/>
              <a:t> Л. С. Введение в менеджмент. СПб: Из-во </a:t>
            </a:r>
            <a:r>
              <a:rPr lang="ru-RU" dirty="0" err="1"/>
              <a:t>СПбУЭФ</a:t>
            </a:r>
            <a:r>
              <a:rPr lang="ru-RU" dirty="0"/>
              <a:t>, 2011.</a:t>
            </a:r>
          </a:p>
          <a:p>
            <a:pPr lvl="0"/>
            <a:r>
              <a:rPr lang="ru-RU" dirty="0"/>
              <a:t>Большаков А.С. Менеджмент. Краткий курс: Учеб. пособие. М.: </a:t>
            </a:r>
            <a:r>
              <a:rPr lang="ru-RU" dirty="0" err="1"/>
              <a:t>Филинъ</a:t>
            </a:r>
            <a:r>
              <a:rPr lang="ru-RU" dirty="0"/>
              <a:t>, 2012.</a:t>
            </a:r>
          </a:p>
          <a:p>
            <a:pPr lvl="0"/>
            <a:r>
              <a:rPr lang="ru-RU" dirty="0" err="1"/>
              <a:t>Виханский</a:t>
            </a:r>
            <a:r>
              <a:rPr lang="ru-RU" dirty="0"/>
              <a:t> О.С, Наумов А.И. Менеджмент: Учебник. М.: </a:t>
            </a:r>
            <a:r>
              <a:rPr lang="ru-RU" dirty="0" err="1"/>
              <a:t>Гардарика</a:t>
            </a:r>
            <a:r>
              <a:rPr lang="ru-RU" dirty="0"/>
              <a:t>, 2012.</a:t>
            </a:r>
          </a:p>
          <a:p>
            <a:pPr lvl="0"/>
            <a:r>
              <a:rPr lang="ru-RU" dirty="0" err="1"/>
              <a:t>Галькович</a:t>
            </a:r>
            <a:r>
              <a:rPr lang="ru-RU" dirty="0"/>
              <a:t> Р.С., Набоков В.И. Основы менеджмента. М.: ИНФРА-М, 2013.</a:t>
            </a:r>
          </a:p>
          <a:p>
            <a:pPr lvl="0"/>
            <a:r>
              <a:rPr lang="ru-RU" dirty="0" err="1"/>
              <a:t>Герчикова</a:t>
            </a:r>
            <a:r>
              <a:rPr lang="ru-RU" dirty="0"/>
              <a:t> И.Н. Менеджмент: Учебник. М.: ЮНИТИ: Банки и биржи, 2013.</a:t>
            </a:r>
          </a:p>
          <a:p>
            <a:pPr lvl="0"/>
            <a:r>
              <a:rPr lang="ru-RU" dirty="0"/>
              <a:t>Матвеева А., Хорошавина Н. Семь нот менеджмента: Настольная книга руководителя / Под ред. В. Красновой и А. Привалова. М.: ЗАО «Журнал Эксперт», 2014.</a:t>
            </a:r>
          </a:p>
          <a:p>
            <a:pPr lvl="0"/>
            <a:r>
              <a:rPr lang="ru-RU" dirty="0" err="1"/>
              <a:t>Мескон</a:t>
            </a:r>
            <a:r>
              <a:rPr lang="ru-RU" dirty="0"/>
              <a:t> М.Х., Альберт М., </a:t>
            </a:r>
            <a:r>
              <a:rPr lang="ru-RU" dirty="0" err="1"/>
              <a:t>Хедоури</a:t>
            </a:r>
            <a:r>
              <a:rPr lang="ru-RU" dirty="0"/>
              <a:t> Ф. Основы менеджмента: Пер. с англ. М.: Дело, 2015.</a:t>
            </a:r>
          </a:p>
          <a:p>
            <a:pPr lvl="0"/>
            <a:r>
              <a:rPr lang="ru-RU" dirty="0"/>
              <a:t>Михалева Е.П. Основы менеджмента: Учеб. пособие. Тула: </a:t>
            </a:r>
            <a:r>
              <a:rPr lang="ru-RU" dirty="0" err="1"/>
              <a:t>ТулГУ</a:t>
            </a:r>
            <a:r>
              <a:rPr lang="ru-RU" dirty="0"/>
              <a:t>, 2016.</a:t>
            </a:r>
          </a:p>
          <a:p>
            <a:pPr lvl="0"/>
            <a:r>
              <a:rPr lang="ru-RU" dirty="0"/>
              <a:t>Основы менеджмента: Учеб. пособие для вузов / Под ред. А.А. Радушна. М.: Центр, 2015.</a:t>
            </a:r>
          </a:p>
          <a:p>
            <a:pPr lvl="0"/>
            <a:r>
              <a:rPr lang="ru-RU" dirty="0"/>
              <a:t>Практический менеджмент. Методы и приемы деятельности руководителя / Под ред. Н.Я. </a:t>
            </a:r>
            <a:r>
              <a:rPr lang="ru-RU" dirty="0" err="1"/>
              <a:t>Сацкова</a:t>
            </a:r>
            <a:r>
              <a:rPr lang="ru-RU" dirty="0"/>
              <a:t>. Д.: </a:t>
            </a:r>
            <a:r>
              <a:rPr lang="ru-RU" dirty="0" err="1"/>
              <a:t>Сталкер</a:t>
            </a:r>
            <a:r>
              <a:rPr lang="ru-RU" dirty="0"/>
              <a:t>, 2015.</a:t>
            </a:r>
          </a:p>
          <a:p>
            <a:pPr lvl="0"/>
            <a:r>
              <a:rPr lang="ru-RU" dirty="0"/>
              <a:t>Русинов Ф.М., Никулин Л. Ф., </a:t>
            </a:r>
            <a:r>
              <a:rPr lang="ru-RU" dirty="0" err="1"/>
              <a:t>Фаткин</a:t>
            </a:r>
            <a:r>
              <a:rPr lang="ru-RU" dirty="0"/>
              <a:t> Л.В. Менеджмент и </a:t>
            </a:r>
            <a:r>
              <a:rPr lang="ru-RU" dirty="0" err="1"/>
              <a:t>самоменеджмент</a:t>
            </a:r>
            <a:r>
              <a:rPr lang="ru-RU" dirty="0"/>
              <a:t> в системе рыночных отношений: Учеб. пособие. М.: ИНФРА-М, 2013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806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Внешняя и внутренняя среда организации: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Внешнюю среду организации </a:t>
            </a:r>
            <a:r>
              <a:rPr lang="ru-RU" dirty="0" smtClean="0"/>
              <a:t>образуют экономика страны, рыночная конъюнктура, законодательство, органы власти, государственного и муниципального управления, общественные организации, партнеры, конкуренты, средства массовой информации, уровень техники и технологии, моральные ориентиры общества и т. п.</a:t>
            </a:r>
          </a:p>
          <a:p>
            <a:r>
              <a:rPr lang="ru-RU" b="1" dirty="0" smtClean="0"/>
              <a:t>Внутренняя среда организации </a:t>
            </a:r>
            <a:r>
              <a:rPr lang="ru-RU" dirty="0" smtClean="0"/>
              <a:t>это ее миссия, цели, задачи, персонал, структура, технологии управления, производства, работы с информацией.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Организационное проектирование: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278" y="3132944"/>
            <a:ext cx="10944069" cy="3073998"/>
          </a:xfrm>
        </p:spPr>
        <p:txBody>
          <a:bodyPr numCol="3">
            <a:normAutofit fontScale="62500" lnSpcReduction="20000"/>
          </a:bodyPr>
          <a:lstStyle/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</a:t>
            </a:r>
            <a:r>
              <a:rPr lang="ru-RU" sz="3400" dirty="0" smtClean="0"/>
              <a:t>Характера деятельности;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Сферы деятельности;                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Отраслевой принадлежности; 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i="1" dirty="0" smtClean="0"/>
              <a:t>- </a:t>
            </a:r>
            <a:r>
              <a:rPr lang="ru-RU" sz="3400" dirty="0" smtClean="0"/>
              <a:t>Отношения к власти;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Государственной принадлежности;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Степени самостоятельности;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Формы собственности;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Организационно-правовой формы;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Наличия юридического лица;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Численности работающих;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Времени функционирования;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Отношения </a:t>
            </a:r>
            <a:r>
              <a:rPr lang="ru-RU" sz="3400" dirty="0" smtClean="0"/>
              <a:t>к коммерческой </a:t>
            </a:r>
            <a:r>
              <a:rPr lang="ru-RU" sz="3400" dirty="0" smtClean="0"/>
              <a:t>деятельности;</a:t>
            </a:r>
            <a:endParaRPr lang="ru-RU" sz="3400" dirty="0" smtClean="0"/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Степени формализации;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Отношения к бюджету;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Организационной структуры;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- Построения системы управления.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4597" y="1454046"/>
            <a:ext cx="107906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Создание организации предусматривает проведение обширного комплекса исследовательских и прикладных мероприятий, получившего название организационного проектир</a:t>
            </a:r>
            <a:r>
              <a:rPr lang="ru-RU" sz="2200" dirty="0" smtClean="0"/>
              <a:t>ования.</a:t>
            </a:r>
          </a:p>
          <a:p>
            <a:r>
              <a:rPr lang="ru-RU" sz="2200" dirty="0" smtClean="0"/>
              <a:t>Организационное проектирование исходит из следующих характеристик организации</a:t>
            </a:r>
            <a:r>
              <a:rPr lang="ru-RU" sz="2200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Миссия, видение и цели организации: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9036"/>
            <a:ext cx="10515600" cy="503669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Миссия </a:t>
            </a:r>
            <a:r>
              <a:rPr lang="ru-RU" dirty="0" smtClean="0"/>
              <a:t>- это основное предназначение, смысл существования организации, выраженный через те выгоды, которые организация несёт заинтересованным сторонам, в основном </a:t>
            </a:r>
            <a:r>
              <a:rPr lang="ru-RU" dirty="0" smtClean="0"/>
              <a:t>– клиентам</a:t>
            </a:r>
            <a:endParaRPr lang="ru-RU" dirty="0" smtClean="0"/>
          </a:p>
          <a:p>
            <a:r>
              <a:rPr lang="ru-RU" b="1" dirty="0" smtClean="0"/>
              <a:t>Миссия</a:t>
            </a:r>
            <a:r>
              <a:rPr lang="ru-RU" dirty="0" smtClean="0"/>
              <a:t> </a:t>
            </a:r>
            <a:r>
              <a:rPr lang="ru-RU" dirty="0" smtClean="0"/>
              <a:t>- это основная общая цель организации - четко выраженная причина ее существования. Цели вырабатываются для осуществления этой </a:t>
            </a:r>
            <a:r>
              <a:rPr lang="ru-RU" dirty="0" smtClean="0"/>
              <a:t>миссии </a:t>
            </a:r>
            <a:r>
              <a:rPr lang="ru-RU" dirty="0" smtClean="0"/>
              <a:t>(Майкл </a:t>
            </a:r>
            <a:r>
              <a:rPr lang="ru-RU" dirty="0" err="1" smtClean="0"/>
              <a:t>Мескон</a:t>
            </a:r>
            <a:r>
              <a:rPr lang="ru-RU" dirty="0" smtClean="0"/>
              <a:t>, Майкл Альберт, Франклин </a:t>
            </a:r>
            <a:r>
              <a:rPr lang="ru-RU" dirty="0" err="1" smtClean="0"/>
              <a:t>Хедоури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Миссия </a:t>
            </a:r>
            <a:r>
              <a:rPr lang="ru-RU" dirty="0" smtClean="0"/>
              <a:t>- это философия и предназначение, смысл существования </a:t>
            </a:r>
            <a:r>
              <a:rPr lang="ru-RU" dirty="0" smtClean="0"/>
              <a:t>организации </a:t>
            </a:r>
            <a:r>
              <a:rPr lang="ru-RU" dirty="0" smtClean="0"/>
              <a:t>(</a:t>
            </a:r>
            <a:r>
              <a:rPr lang="ru-RU" dirty="0" err="1" smtClean="0"/>
              <a:t>Виханский</a:t>
            </a:r>
            <a:r>
              <a:rPr lang="ru-RU" dirty="0" smtClean="0"/>
              <a:t> О. С</a:t>
            </a:r>
            <a:r>
              <a:rPr lang="ru-RU" dirty="0" smtClean="0"/>
              <a:t>.).</a:t>
            </a:r>
          </a:p>
          <a:p>
            <a:r>
              <a:rPr lang="ru-RU" b="1" dirty="0" smtClean="0"/>
              <a:t>Миссия</a:t>
            </a:r>
            <a:r>
              <a:rPr lang="ru-RU" dirty="0" smtClean="0"/>
              <a:t> – принятое школьным сообществом и официально декларируемое решение об общем назначении образовательного учреждения на обозримое будущее, его главных принимаемых на себя обязанностях по отношению к наиболее важным клиентам, соотнесенное с адресуемым ему социальным заказом, с его возможностями. Миссия призвана отразить все важнейшие перспективные устремления школьного сообщества, задает рамки и направления, внутри которых будут ставиться и достигаться конкретные цели (Казакова Е.И., </a:t>
            </a:r>
            <a:r>
              <a:rPr lang="ru-RU" dirty="0" err="1" smtClean="0"/>
              <a:t>Светенко</a:t>
            </a:r>
            <a:r>
              <a:rPr lang="ru-RU" dirty="0" smtClean="0"/>
              <a:t> Т.В</a:t>
            </a:r>
            <a:r>
              <a:rPr lang="ru-RU" dirty="0" smtClean="0"/>
              <a:t>.).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Миссия, видение и цели организации: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Л.Н</a:t>
            </a:r>
            <a:r>
              <a:rPr lang="ru-RU" dirty="0" smtClean="0"/>
              <a:t>. Толстой миссию своей школы видел в том, чтобы помогать свободному развитию ребенка.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А.С</a:t>
            </a:r>
            <a:r>
              <a:rPr lang="ru-RU" dirty="0" smtClean="0"/>
              <a:t>. Макаренко главную ценность видел в коллективе, поэтому его педагогическая концепция основывалась на идее «воспитание в коллективе, через коллектив, с помощью специальной организации коллектива».</a:t>
            </a:r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Миссия. Примеры: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8997"/>
            <a:ext cx="10515600" cy="46479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Выявление </a:t>
            </a:r>
            <a:r>
              <a:rPr lang="ru-RU" dirty="0" smtClean="0"/>
              <a:t>и развитие способностей каждого ученика, формирование духовно богатой, свободной, физически здоровой, творчески мыслящей личности, ориентированной на выбор профессии, способной в последующем на участие в духовном и экономическом развитии общества.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Формирование </a:t>
            </a:r>
            <a:r>
              <a:rPr lang="ru-RU" dirty="0" smtClean="0"/>
              <a:t>черт физически развитой личности, ориентированной на творческое преобразование действительности и саморазвитие, на здоровый образ жизни, личности образованной и самостоятельной, стремящейся к овладению опытом духовной жизни, нравственного поведения, освоению ценностей национальной культуры.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Создание условий для самореализации и осознанного личностного самоопределения учеников в соответствии с их склонностями и интересами и подготовка на этой основе выпускников, готовых к жизни в открытом и меняющемся мире.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Организация </a:t>
            </a:r>
            <a:r>
              <a:rPr lang="ru-RU" dirty="0" err="1" smtClean="0"/>
              <a:t>психолого-медико-педагогического</a:t>
            </a:r>
            <a:r>
              <a:rPr lang="ru-RU" dirty="0" smtClean="0"/>
              <a:t> сопровождения, укрепление психического здоровья и личностного благополучия подрастающего поколения в образовательном пространстве города.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215779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1621</Words>
  <Application>Microsoft Office PowerPoint</Application>
  <PresentationFormat>Произвольный</PresentationFormat>
  <Paragraphs>150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Организация как объект управления</vt:lpstr>
      <vt:lpstr>План лекции:</vt:lpstr>
      <vt:lpstr>Понятие и сущность организации.  Признаки организации</vt:lpstr>
      <vt:lpstr>Понятие и сущность организации. </vt:lpstr>
      <vt:lpstr>Внешняя и внутренняя среда организации:</vt:lpstr>
      <vt:lpstr>Организационное проектирование:</vt:lpstr>
      <vt:lpstr>Миссия, видение и цели организации:</vt:lpstr>
      <vt:lpstr>Миссия, видение и цели организации:</vt:lpstr>
      <vt:lpstr>Миссия. Примеры:</vt:lpstr>
      <vt:lpstr>Миссия. Примеры:</vt:lpstr>
      <vt:lpstr>Видение</vt:lpstr>
      <vt:lpstr>Требования к формулировке миссии:</vt:lpstr>
      <vt:lpstr>Цели организации:</vt:lpstr>
      <vt:lpstr>Типы организаций. Организационная структура</vt:lpstr>
      <vt:lpstr>Линейная организационная  структура</vt:lpstr>
      <vt:lpstr>Линейно-штабная организационная  структура</vt:lpstr>
      <vt:lpstr>Функциональная организационная  структура</vt:lpstr>
      <vt:lpstr>Линейно-функциональная организационная  структура</vt:lpstr>
      <vt:lpstr>Дивизиональная организационная  структура</vt:lpstr>
      <vt:lpstr>Матричная организационная  структура</vt:lpstr>
      <vt:lpstr>Слайд 21</vt:lpstr>
      <vt:lpstr>Слайд 22</vt:lpstr>
      <vt:lpstr>Слайд 23</vt:lpstr>
      <vt:lpstr>Слайд 24</vt:lpstr>
      <vt:lpstr>Слайд 25</vt:lpstr>
      <vt:lpstr>Слайд 26</vt:lpstr>
      <vt:lpstr>Анализ внутренней и внешней среды</vt:lpstr>
      <vt:lpstr>Анализ макроокружения. PEST-анализ</vt:lpstr>
      <vt:lpstr>Анализ макроокружения. PEST-анализ</vt:lpstr>
      <vt:lpstr>Изучение непосредственного  окружения</vt:lpstr>
      <vt:lpstr>Анализ  внутренней  среды</vt:lpstr>
      <vt:lpstr>Слайд 32</vt:lpstr>
      <vt:lpstr>SWAT-анализ</vt:lpstr>
      <vt:lpstr>Слайд 34</vt:lpstr>
      <vt:lpstr>Слайд 35</vt:lpstr>
      <vt:lpstr>Стратегии, их сущность и разработка</vt:lpstr>
      <vt:lpstr>Виды стратегий</vt:lpstr>
      <vt:lpstr>Жизненный цикл организации</vt:lpstr>
      <vt:lpstr>Задание для самостоятельной работы: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института развития образования по профилактике безнадзорности и правонарушений среди учащихся образовательных организаций Кировской области</dc:title>
  <dc:creator>csa2</dc:creator>
  <cp:lastModifiedBy>User</cp:lastModifiedBy>
  <cp:revision>67</cp:revision>
  <cp:lastPrinted>2016-10-27T12:44:02Z</cp:lastPrinted>
  <dcterms:created xsi:type="dcterms:W3CDTF">2015-02-16T11:44:25Z</dcterms:created>
  <dcterms:modified xsi:type="dcterms:W3CDTF">2017-03-20T19:36:03Z</dcterms:modified>
</cp:coreProperties>
</file>