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handoutMasterIdLst>
    <p:handoutMasterId r:id="rId28"/>
  </p:handoutMasterIdLst>
  <p:sldIdLst>
    <p:sldId id="271" r:id="rId2"/>
    <p:sldId id="274" r:id="rId3"/>
    <p:sldId id="298" r:id="rId4"/>
    <p:sldId id="278" r:id="rId5"/>
    <p:sldId id="296" r:id="rId6"/>
    <p:sldId id="279" r:id="rId7"/>
    <p:sldId id="280" r:id="rId8"/>
    <p:sldId id="281" r:id="rId9"/>
    <p:sldId id="282" r:id="rId10"/>
    <p:sldId id="283" r:id="rId11"/>
    <p:sldId id="289" r:id="rId12"/>
    <p:sldId id="284" r:id="rId13"/>
    <p:sldId id="285" r:id="rId14"/>
    <p:sldId id="286" r:id="rId15"/>
    <p:sldId id="287" r:id="rId16"/>
    <p:sldId id="292" r:id="rId17"/>
    <p:sldId id="293" r:id="rId18"/>
    <p:sldId id="291" r:id="rId19"/>
    <p:sldId id="288" r:id="rId20"/>
    <p:sldId id="295" r:id="rId21"/>
    <p:sldId id="294" r:id="rId22"/>
    <p:sldId id="290" r:id="rId23"/>
    <p:sldId id="297" r:id="rId24"/>
    <p:sldId id="299" r:id="rId25"/>
    <p:sldId id="300" r:id="rId26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1124B-5B89-46C5-ADEE-6BFE26689F5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8335DE-834B-4207-B43F-F8154CB9C1C2}">
      <dgm:prSet phldrT="[Текст]"/>
      <dgm:spPr/>
      <dgm:t>
        <a:bodyPr/>
        <a:lstStyle/>
        <a:p>
          <a:r>
            <a:rPr lang="ru-RU" dirty="0" smtClean="0"/>
            <a:t>Функции менеджмента</a:t>
          </a:r>
          <a:endParaRPr lang="ru-RU" dirty="0"/>
        </a:p>
      </dgm:t>
    </dgm:pt>
    <dgm:pt modelId="{CB653F5B-BFC4-4714-8D4D-8ACF5014BAB2}" type="parTrans" cxnId="{A466CB13-9905-4DF2-ADA8-AC12D8E2303B}">
      <dgm:prSet/>
      <dgm:spPr/>
      <dgm:t>
        <a:bodyPr/>
        <a:lstStyle/>
        <a:p>
          <a:endParaRPr lang="ru-RU"/>
        </a:p>
      </dgm:t>
    </dgm:pt>
    <dgm:pt modelId="{4434C6DA-15FE-4EBA-8EFF-2295CC100003}" type="sibTrans" cxnId="{A466CB13-9905-4DF2-ADA8-AC12D8E2303B}">
      <dgm:prSet/>
      <dgm:spPr/>
      <dgm:t>
        <a:bodyPr/>
        <a:lstStyle/>
        <a:p>
          <a:endParaRPr lang="ru-RU"/>
        </a:p>
      </dgm:t>
    </dgm:pt>
    <dgm:pt modelId="{F141DB7A-E71C-4352-88A3-D4D687062AB1}">
      <dgm:prSet phldrT="[Текст]"/>
      <dgm:spPr/>
      <dgm:t>
        <a:bodyPr/>
        <a:lstStyle/>
        <a:p>
          <a:r>
            <a:rPr lang="ru-RU" dirty="0" smtClean="0"/>
            <a:t>Основные</a:t>
          </a:r>
          <a:endParaRPr lang="ru-RU" dirty="0"/>
        </a:p>
      </dgm:t>
    </dgm:pt>
    <dgm:pt modelId="{130BCD6B-AFAC-4978-B7CE-4EF438107B4A}" type="parTrans" cxnId="{66512841-99DB-45AD-9EF6-AC3E4A00BF6F}">
      <dgm:prSet/>
      <dgm:spPr/>
      <dgm:t>
        <a:bodyPr/>
        <a:lstStyle/>
        <a:p>
          <a:endParaRPr lang="ru-RU"/>
        </a:p>
      </dgm:t>
    </dgm:pt>
    <dgm:pt modelId="{72A63EE3-00BE-4447-B2EF-E37840A6B631}" type="sibTrans" cxnId="{66512841-99DB-45AD-9EF6-AC3E4A00BF6F}">
      <dgm:prSet/>
      <dgm:spPr/>
      <dgm:t>
        <a:bodyPr/>
        <a:lstStyle/>
        <a:p>
          <a:endParaRPr lang="ru-RU"/>
        </a:p>
      </dgm:t>
    </dgm:pt>
    <dgm:pt modelId="{E37341B2-0E71-475B-9270-26BC981E28BF}">
      <dgm:prSet phldrT="[Текст]"/>
      <dgm:spPr/>
      <dgm:t>
        <a:bodyPr/>
        <a:lstStyle/>
        <a:p>
          <a:r>
            <a:rPr lang="ru-RU" dirty="0" smtClean="0"/>
            <a:t>Специфические</a:t>
          </a:r>
          <a:endParaRPr lang="ru-RU" dirty="0"/>
        </a:p>
      </dgm:t>
    </dgm:pt>
    <dgm:pt modelId="{BF08C038-7419-4FDD-B8CD-6AE2D4ACB29B}" type="parTrans" cxnId="{3A48A3DB-87B9-4E2B-BCA0-F46A458AAF33}">
      <dgm:prSet/>
      <dgm:spPr/>
      <dgm:t>
        <a:bodyPr/>
        <a:lstStyle/>
        <a:p>
          <a:endParaRPr lang="ru-RU"/>
        </a:p>
      </dgm:t>
    </dgm:pt>
    <dgm:pt modelId="{107F1039-8454-4363-B60E-6DB74105938E}" type="sibTrans" cxnId="{3A48A3DB-87B9-4E2B-BCA0-F46A458AAF33}">
      <dgm:prSet/>
      <dgm:spPr/>
      <dgm:t>
        <a:bodyPr/>
        <a:lstStyle/>
        <a:p>
          <a:endParaRPr lang="ru-RU"/>
        </a:p>
      </dgm:t>
    </dgm:pt>
    <dgm:pt modelId="{57988E5B-DCEF-4D28-AFCE-81C0EE5773F6}" type="pres">
      <dgm:prSet presAssocID="{A4C1124B-5B89-46C5-ADEE-6BFE26689F5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0F13C30-EE25-4D7C-BC6A-E238F56F308D}" type="pres">
      <dgm:prSet presAssocID="{2C8335DE-834B-4207-B43F-F8154CB9C1C2}" presName="hierRoot1" presStyleCnt="0">
        <dgm:presLayoutVars>
          <dgm:hierBranch val="init"/>
        </dgm:presLayoutVars>
      </dgm:prSet>
      <dgm:spPr/>
    </dgm:pt>
    <dgm:pt modelId="{D1BAB73D-8A9C-4ACA-BFCA-1821446A1CA9}" type="pres">
      <dgm:prSet presAssocID="{2C8335DE-834B-4207-B43F-F8154CB9C1C2}" presName="rootComposite1" presStyleCnt="0"/>
      <dgm:spPr/>
    </dgm:pt>
    <dgm:pt modelId="{51C44393-2499-4625-A395-189A7828BDDE}" type="pres">
      <dgm:prSet presAssocID="{2C8335DE-834B-4207-B43F-F8154CB9C1C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1B671D-50D2-418F-95B0-144DC5F4DD13}" type="pres">
      <dgm:prSet presAssocID="{2C8335DE-834B-4207-B43F-F8154CB9C1C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8613A6C-DB40-444A-B25B-BF5AFB59A5A5}" type="pres">
      <dgm:prSet presAssocID="{2C8335DE-834B-4207-B43F-F8154CB9C1C2}" presName="hierChild2" presStyleCnt="0"/>
      <dgm:spPr/>
    </dgm:pt>
    <dgm:pt modelId="{6F8AA17D-88B6-4302-B1E5-F4A9565A0A2B}" type="pres">
      <dgm:prSet presAssocID="{130BCD6B-AFAC-4978-B7CE-4EF438107B4A}" presName="Name37" presStyleLbl="parChTrans1D2" presStyleIdx="0" presStyleCnt="2"/>
      <dgm:spPr/>
      <dgm:t>
        <a:bodyPr/>
        <a:lstStyle/>
        <a:p>
          <a:endParaRPr lang="ru-RU"/>
        </a:p>
      </dgm:t>
    </dgm:pt>
    <dgm:pt modelId="{9DCCE585-C554-4035-AE5B-375B991D4563}" type="pres">
      <dgm:prSet presAssocID="{F141DB7A-E71C-4352-88A3-D4D687062AB1}" presName="hierRoot2" presStyleCnt="0">
        <dgm:presLayoutVars>
          <dgm:hierBranch val="init"/>
        </dgm:presLayoutVars>
      </dgm:prSet>
      <dgm:spPr/>
    </dgm:pt>
    <dgm:pt modelId="{D0843592-3D15-4D15-AC89-9E201E7D3958}" type="pres">
      <dgm:prSet presAssocID="{F141DB7A-E71C-4352-88A3-D4D687062AB1}" presName="rootComposite" presStyleCnt="0"/>
      <dgm:spPr/>
    </dgm:pt>
    <dgm:pt modelId="{B6F28E20-3639-4BC2-BE2B-DA576A7661AB}" type="pres">
      <dgm:prSet presAssocID="{F141DB7A-E71C-4352-88A3-D4D687062AB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E45C77-1177-462D-8C9C-271C3FA90055}" type="pres">
      <dgm:prSet presAssocID="{F141DB7A-E71C-4352-88A3-D4D687062AB1}" presName="rootConnector" presStyleLbl="node2" presStyleIdx="0" presStyleCnt="2"/>
      <dgm:spPr/>
      <dgm:t>
        <a:bodyPr/>
        <a:lstStyle/>
        <a:p>
          <a:endParaRPr lang="ru-RU"/>
        </a:p>
      </dgm:t>
    </dgm:pt>
    <dgm:pt modelId="{56A69572-47D1-4211-A3ED-FAB04CD9D9EE}" type="pres">
      <dgm:prSet presAssocID="{F141DB7A-E71C-4352-88A3-D4D687062AB1}" presName="hierChild4" presStyleCnt="0"/>
      <dgm:spPr/>
    </dgm:pt>
    <dgm:pt modelId="{3E35F571-40C7-4B83-90D9-656F9B937ED0}" type="pres">
      <dgm:prSet presAssocID="{F141DB7A-E71C-4352-88A3-D4D687062AB1}" presName="hierChild5" presStyleCnt="0"/>
      <dgm:spPr/>
    </dgm:pt>
    <dgm:pt modelId="{3EE8C068-FAD7-4C4A-9A2F-5387C6D44965}" type="pres">
      <dgm:prSet presAssocID="{BF08C038-7419-4FDD-B8CD-6AE2D4ACB29B}" presName="Name37" presStyleLbl="parChTrans1D2" presStyleIdx="1" presStyleCnt="2"/>
      <dgm:spPr/>
      <dgm:t>
        <a:bodyPr/>
        <a:lstStyle/>
        <a:p>
          <a:endParaRPr lang="ru-RU"/>
        </a:p>
      </dgm:t>
    </dgm:pt>
    <dgm:pt modelId="{0B69AE42-5EA9-4613-B10C-96E1018CC7CD}" type="pres">
      <dgm:prSet presAssocID="{E37341B2-0E71-475B-9270-26BC981E28BF}" presName="hierRoot2" presStyleCnt="0">
        <dgm:presLayoutVars>
          <dgm:hierBranch val="init"/>
        </dgm:presLayoutVars>
      </dgm:prSet>
      <dgm:spPr/>
    </dgm:pt>
    <dgm:pt modelId="{3848A558-F291-405D-8DCB-23EF6F1F872D}" type="pres">
      <dgm:prSet presAssocID="{E37341B2-0E71-475B-9270-26BC981E28BF}" presName="rootComposite" presStyleCnt="0"/>
      <dgm:spPr/>
    </dgm:pt>
    <dgm:pt modelId="{FC7683EC-3EF5-448A-854E-C4D03B093FBC}" type="pres">
      <dgm:prSet presAssocID="{E37341B2-0E71-475B-9270-26BC981E28B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CCA682-BA72-411D-BA63-A5B161088B72}" type="pres">
      <dgm:prSet presAssocID="{E37341B2-0E71-475B-9270-26BC981E28BF}" presName="rootConnector" presStyleLbl="node2" presStyleIdx="1" presStyleCnt="2"/>
      <dgm:spPr/>
      <dgm:t>
        <a:bodyPr/>
        <a:lstStyle/>
        <a:p>
          <a:endParaRPr lang="ru-RU"/>
        </a:p>
      </dgm:t>
    </dgm:pt>
    <dgm:pt modelId="{5D43A615-62FF-442F-A5B4-E36C297EB8B8}" type="pres">
      <dgm:prSet presAssocID="{E37341B2-0E71-475B-9270-26BC981E28BF}" presName="hierChild4" presStyleCnt="0"/>
      <dgm:spPr/>
    </dgm:pt>
    <dgm:pt modelId="{2DE53D2F-F906-40E2-AFCF-019F9B7199B6}" type="pres">
      <dgm:prSet presAssocID="{E37341B2-0E71-475B-9270-26BC981E28BF}" presName="hierChild5" presStyleCnt="0"/>
      <dgm:spPr/>
    </dgm:pt>
    <dgm:pt modelId="{E4B40018-B6A7-40E7-9313-D30BA4F41C49}" type="pres">
      <dgm:prSet presAssocID="{2C8335DE-834B-4207-B43F-F8154CB9C1C2}" presName="hierChild3" presStyleCnt="0"/>
      <dgm:spPr/>
    </dgm:pt>
  </dgm:ptLst>
  <dgm:cxnLst>
    <dgm:cxn modelId="{35B01645-B3C1-45C8-804B-9DB6ACA45850}" type="presOf" srcId="{F141DB7A-E71C-4352-88A3-D4D687062AB1}" destId="{B6F28E20-3639-4BC2-BE2B-DA576A7661AB}" srcOrd="0" destOrd="0" presId="urn:microsoft.com/office/officeart/2005/8/layout/orgChart1"/>
    <dgm:cxn modelId="{995135F8-79AF-44C3-89A3-65894055431D}" type="presOf" srcId="{E37341B2-0E71-475B-9270-26BC981E28BF}" destId="{FC7683EC-3EF5-448A-854E-C4D03B093FBC}" srcOrd="0" destOrd="0" presId="urn:microsoft.com/office/officeart/2005/8/layout/orgChart1"/>
    <dgm:cxn modelId="{4DF87924-915D-4C6D-B48B-3B740AD069F8}" type="presOf" srcId="{F141DB7A-E71C-4352-88A3-D4D687062AB1}" destId="{E2E45C77-1177-462D-8C9C-271C3FA90055}" srcOrd="1" destOrd="0" presId="urn:microsoft.com/office/officeart/2005/8/layout/orgChart1"/>
    <dgm:cxn modelId="{927B969A-BDD9-43C9-98C7-48880E6B919B}" type="presOf" srcId="{BF08C038-7419-4FDD-B8CD-6AE2D4ACB29B}" destId="{3EE8C068-FAD7-4C4A-9A2F-5387C6D44965}" srcOrd="0" destOrd="0" presId="urn:microsoft.com/office/officeart/2005/8/layout/orgChart1"/>
    <dgm:cxn modelId="{3A48A3DB-87B9-4E2B-BCA0-F46A458AAF33}" srcId="{2C8335DE-834B-4207-B43F-F8154CB9C1C2}" destId="{E37341B2-0E71-475B-9270-26BC981E28BF}" srcOrd="1" destOrd="0" parTransId="{BF08C038-7419-4FDD-B8CD-6AE2D4ACB29B}" sibTransId="{107F1039-8454-4363-B60E-6DB74105938E}"/>
    <dgm:cxn modelId="{C6555BBC-C23F-4C65-8368-C02B0CAC2BCC}" type="presOf" srcId="{2C8335DE-834B-4207-B43F-F8154CB9C1C2}" destId="{AE1B671D-50D2-418F-95B0-144DC5F4DD13}" srcOrd="1" destOrd="0" presId="urn:microsoft.com/office/officeart/2005/8/layout/orgChart1"/>
    <dgm:cxn modelId="{0F301CEC-99BA-434D-8353-2F21FDE7A274}" type="presOf" srcId="{A4C1124B-5B89-46C5-ADEE-6BFE26689F50}" destId="{57988E5B-DCEF-4D28-AFCE-81C0EE5773F6}" srcOrd="0" destOrd="0" presId="urn:microsoft.com/office/officeart/2005/8/layout/orgChart1"/>
    <dgm:cxn modelId="{E943FC1E-741D-474D-91F6-65B715D7BE45}" type="presOf" srcId="{2C8335DE-834B-4207-B43F-F8154CB9C1C2}" destId="{51C44393-2499-4625-A395-189A7828BDDE}" srcOrd="0" destOrd="0" presId="urn:microsoft.com/office/officeart/2005/8/layout/orgChart1"/>
    <dgm:cxn modelId="{55384FBF-00EE-4C60-80D8-2CC2DFBBD50B}" type="presOf" srcId="{E37341B2-0E71-475B-9270-26BC981E28BF}" destId="{6ACCA682-BA72-411D-BA63-A5B161088B72}" srcOrd="1" destOrd="0" presId="urn:microsoft.com/office/officeart/2005/8/layout/orgChart1"/>
    <dgm:cxn modelId="{66512841-99DB-45AD-9EF6-AC3E4A00BF6F}" srcId="{2C8335DE-834B-4207-B43F-F8154CB9C1C2}" destId="{F141DB7A-E71C-4352-88A3-D4D687062AB1}" srcOrd="0" destOrd="0" parTransId="{130BCD6B-AFAC-4978-B7CE-4EF438107B4A}" sibTransId="{72A63EE3-00BE-4447-B2EF-E37840A6B631}"/>
    <dgm:cxn modelId="{A466CB13-9905-4DF2-ADA8-AC12D8E2303B}" srcId="{A4C1124B-5B89-46C5-ADEE-6BFE26689F50}" destId="{2C8335DE-834B-4207-B43F-F8154CB9C1C2}" srcOrd="0" destOrd="0" parTransId="{CB653F5B-BFC4-4714-8D4D-8ACF5014BAB2}" sibTransId="{4434C6DA-15FE-4EBA-8EFF-2295CC100003}"/>
    <dgm:cxn modelId="{BA69DF21-B47D-4CD9-A3C6-57C4CC19ACF7}" type="presOf" srcId="{130BCD6B-AFAC-4978-B7CE-4EF438107B4A}" destId="{6F8AA17D-88B6-4302-B1E5-F4A9565A0A2B}" srcOrd="0" destOrd="0" presId="urn:microsoft.com/office/officeart/2005/8/layout/orgChart1"/>
    <dgm:cxn modelId="{C7C0228F-C7A1-4E03-8E1B-A1BA111298A3}" type="presParOf" srcId="{57988E5B-DCEF-4D28-AFCE-81C0EE5773F6}" destId="{30F13C30-EE25-4D7C-BC6A-E238F56F308D}" srcOrd="0" destOrd="0" presId="urn:microsoft.com/office/officeart/2005/8/layout/orgChart1"/>
    <dgm:cxn modelId="{D79D805B-E629-4396-BC70-4FA6CFBAEDEC}" type="presParOf" srcId="{30F13C30-EE25-4D7C-BC6A-E238F56F308D}" destId="{D1BAB73D-8A9C-4ACA-BFCA-1821446A1CA9}" srcOrd="0" destOrd="0" presId="urn:microsoft.com/office/officeart/2005/8/layout/orgChart1"/>
    <dgm:cxn modelId="{509B298B-F67F-416D-B5CC-4191595DBEF1}" type="presParOf" srcId="{D1BAB73D-8A9C-4ACA-BFCA-1821446A1CA9}" destId="{51C44393-2499-4625-A395-189A7828BDDE}" srcOrd="0" destOrd="0" presId="urn:microsoft.com/office/officeart/2005/8/layout/orgChart1"/>
    <dgm:cxn modelId="{678159AE-14FC-41DA-8268-082312B19D98}" type="presParOf" srcId="{D1BAB73D-8A9C-4ACA-BFCA-1821446A1CA9}" destId="{AE1B671D-50D2-418F-95B0-144DC5F4DD13}" srcOrd="1" destOrd="0" presId="urn:microsoft.com/office/officeart/2005/8/layout/orgChart1"/>
    <dgm:cxn modelId="{7D61E388-FD37-4676-9848-6D5D333AC63D}" type="presParOf" srcId="{30F13C30-EE25-4D7C-BC6A-E238F56F308D}" destId="{08613A6C-DB40-444A-B25B-BF5AFB59A5A5}" srcOrd="1" destOrd="0" presId="urn:microsoft.com/office/officeart/2005/8/layout/orgChart1"/>
    <dgm:cxn modelId="{66CB682A-96DE-43EA-811E-0BEE022C0B4F}" type="presParOf" srcId="{08613A6C-DB40-444A-B25B-BF5AFB59A5A5}" destId="{6F8AA17D-88B6-4302-B1E5-F4A9565A0A2B}" srcOrd="0" destOrd="0" presId="urn:microsoft.com/office/officeart/2005/8/layout/orgChart1"/>
    <dgm:cxn modelId="{4CDCBDA0-38A7-4054-A637-27EF96DE204B}" type="presParOf" srcId="{08613A6C-DB40-444A-B25B-BF5AFB59A5A5}" destId="{9DCCE585-C554-4035-AE5B-375B991D4563}" srcOrd="1" destOrd="0" presId="urn:microsoft.com/office/officeart/2005/8/layout/orgChart1"/>
    <dgm:cxn modelId="{C6372D28-C4C8-4292-8FBB-7F224E7C59FC}" type="presParOf" srcId="{9DCCE585-C554-4035-AE5B-375B991D4563}" destId="{D0843592-3D15-4D15-AC89-9E201E7D3958}" srcOrd="0" destOrd="0" presId="urn:microsoft.com/office/officeart/2005/8/layout/orgChart1"/>
    <dgm:cxn modelId="{A171DC4C-3737-4577-9C3E-03CEBA62D6EB}" type="presParOf" srcId="{D0843592-3D15-4D15-AC89-9E201E7D3958}" destId="{B6F28E20-3639-4BC2-BE2B-DA576A7661AB}" srcOrd="0" destOrd="0" presId="urn:microsoft.com/office/officeart/2005/8/layout/orgChart1"/>
    <dgm:cxn modelId="{D8EAEA01-F3C5-4350-808D-C562AA25BE72}" type="presParOf" srcId="{D0843592-3D15-4D15-AC89-9E201E7D3958}" destId="{E2E45C77-1177-462D-8C9C-271C3FA90055}" srcOrd="1" destOrd="0" presId="urn:microsoft.com/office/officeart/2005/8/layout/orgChart1"/>
    <dgm:cxn modelId="{A86D8FEA-616F-4956-A921-872BF7886DB4}" type="presParOf" srcId="{9DCCE585-C554-4035-AE5B-375B991D4563}" destId="{56A69572-47D1-4211-A3ED-FAB04CD9D9EE}" srcOrd="1" destOrd="0" presId="urn:microsoft.com/office/officeart/2005/8/layout/orgChart1"/>
    <dgm:cxn modelId="{80A75EBA-7E02-4650-9F1B-6BB9D1675683}" type="presParOf" srcId="{9DCCE585-C554-4035-AE5B-375B991D4563}" destId="{3E35F571-40C7-4B83-90D9-656F9B937ED0}" srcOrd="2" destOrd="0" presId="urn:microsoft.com/office/officeart/2005/8/layout/orgChart1"/>
    <dgm:cxn modelId="{EC286F4E-CFE0-4F38-94CB-6A19B8E567FD}" type="presParOf" srcId="{08613A6C-DB40-444A-B25B-BF5AFB59A5A5}" destId="{3EE8C068-FAD7-4C4A-9A2F-5387C6D44965}" srcOrd="2" destOrd="0" presId="urn:microsoft.com/office/officeart/2005/8/layout/orgChart1"/>
    <dgm:cxn modelId="{491F6A39-8757-4454-BC0E-4C0C1E82CBA2}" type="presParOf" srcId="{08613A6C-DB40-444A-B25B-BF5AFB59A5A5}" destId="{0B69AE42-5EA9-4613-B10C-96E1018CC7CD}" srcOrd="3" destOrd="0" presId="urn:microsoft.com/office/officeart/2005/8/layout/orgChart1"/>
    <dgm:cxn modelId="{7EF1032F-FA9D-4D5F-A083-1113F79C7F65}" type="presParOf" srcId="{0B69AE42-5EA9-4613-B10C-96E1018CC7CD}" destId="{3848A558-F291-405D-8DCB-23EF6F1F872D}" srcOrd="0" destOrd="0" presId="urn:microsoft.com/office/officeart/2005/8/layout/orgChart1"/>
    <dgm:cxn modelId="{A9EF3C8B-90FF-45D8-9078-A91B4085D27C}" type="presParOf" srcId="{3848A558-F291-405D-8DCB-23EF6F1F872D}" destId="{FC7683EC-3EF5-448A-854E-C4D03B093FBC}" srcOrd="0" destOrd="0" presId="urn:microsoft.com/office/officeart/2005/8/layout/orgChart1"/>
    <dgm:cxn modelId="{96ADA392-8F3E-4F0E-A5B5-73C060B3383F}" type="presParOf" srcId="{3848A558-F291-405D-8DCB-23EF6F1F872D}" destId="{6ACCA682-BA72-411D-BA63-A5B161088B72}" srcOrd="1" destOrd="0" presId="urn:microsoft.com/office/officeart/2005/8/layout/orgChart1"/>
    <dgm:cxn modelId="{966FA54A-C69C-4208-831D-51864583098A}" type="presParOf" srcId="{0B69AE42-5EA9-4613-B10C-96E1018CC7CD}" destId="{5D43A615-62FF-442F-A5B4-E36C297EB8B8}" srcOrd="1" destOrd="0" presId="urn:microsoft.com/office/officeart/2005/8/layout/orgChart1"/>
    <dgm:cxn modelId="{38308891-50A8-4F19-8E4E-D25C923FEDE6}" type="presParOf" srcId="{0B69AE42-5EA9-4613-B10C-96E1018CC7CD}" destId="{2DE53D2F-F906-40E2-AFCF-019F9B7199B6}" srcOrd="2" destOrd="0" presId="urn:microsoft.com/office/officeart/2005/8/layout/orgChart1"/>
    <dgm:cxn modelId="{98F720FC-7CFA-41DB-9A8D-48FFED1988B2}" type="presParOf" srcId="{30F13C30-EE25-4D7C-BC6A-E238F56F308D}" destId="{E4B40018-B6A7-40E7-9313-D30BA4F41C4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E8C068-FAD7-4C4A-9A2F-5387C6D44965}">
      <dsp:nvSpPr>
        <dsp:cNvPr id="0" name=""/>
        <dsp:cNvSpPr/>
      </dsp:nvSpPr>
      <dsp:spPr>
        <a:xfrm>
          <a:off x="4395117" y="983243"/>
          <a:ext cx="1189624" cy="412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463"/>
              </a:lnTo>
              <a:lnTo>
                <a:pt x="1189624" y="206463"/>
              </a:lnTo>
              <a:lnTo>
                <a:pt x="1189624" y="412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AA17D-88B6-4302-B1E5-F4A9565A0A2B}">
      <dsp:nvSpPr>
        <dsp:cNvPr id="0" name=""/>
        <dsp:cNvSpPr/>
      </dsp:nvSpPr>
      <dsp:spPr>
        <a:xfrm>
          <a:off x="3205493" y="983243"/>
          <a:ext cx="1189624" cy="412927"/>
        </a:xfrm>
        <a:custGeom>
          <a:avLst/>
          <a:gdLst/>
          <a:ahLst/>
          <a:cxnLst/>
          <a:rect l="0" t="0" r="0" b="0"/>
          <a:pathLst>
            <a:path>
              <a:moveTo>
                <a:pt x="1189624" y="0"/>
              </a:moveTo>
              <a:lnTo>
                <a:pt x="1189624" y="206463"/>
              </a:lnTo>
              <a:lnTo>
                <a:pt x="0" y="206463"/>
              </a:lnTo>
              <a:lnTo>
                <a:pt x="0" y="412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44393-2499-4625-A395-189A7828BDDE}">
      <dsp:nvSpPr>
        <dsp:cNvPr id="0" name=""/>
        <dsp:cNvSpPr/>
      </dsp:nvSpPr>
      <dsp:spPr>
        <a:xfrm>
          <a:off x="3411957" y="82"/>
          <a:ext cx="1966321" cy="983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Функции менеджмента</a:t>
          </a:r>
          <a:endParaRPr lang="ru-RU" sz="2200" kern="1200" dirty="0"/>
        </a:p>
      </dsp:txBody>
      <dsp:txXfrm>
        <a:off x="3411957" y="82"/>
        <a:ext cx="1966321" cy="983160"/>
      </dsp:txXfrm>
    </dsp:sp>
    <dsp:sp modelId="{B6F28E20-3639-4BC2-BE2B-DA576A7661AB}">
      <dsp:nvSpPr>
        <dsp:cNvPr id="0" name=""/>
        <dsp:cNvSpPr/>
      </dsp:nvSpPr>
      <dsp:spPr>
        <a:xfrm>
          <a:off x="2222332" y="1396170"/>
          <a:ext cx="1966321" cy="983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Основные</a:t>
          </a:r>
          <a:endParaRPr lang="ru-RU" sz="2200" kern="1200" dirty="0"/>
        </a:p>
      </dsp:txBody>
      <dsp:txXfrm>
        <a:off x="2222332" y="1396170"/>
        <a:ext cx="1966321" cy="983160"/>
      </dsp:txXfrm>
    </dsp:sp>
    <dsp:sp modelId="{FC7683EC-3EF5-448A-854E-C4D03B093FBC}">
      <dsp:nvSpPr>
        <dsp:cNvPr id="0" name=""/>
        <dsp:cNvSpPr/>
      </dsp:nvSpPr>
      <dsp:spPr>
        <a:xfrm>
          <a:off x="4601581" y="1396170"/>
          <a:ext cx="1966321" cy="983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Специфические</a:t>
          </a:r>
          <a:endParaRPr lang="ru-RU" sz="2200" kern="1200" dirty="0"/>
        </a:p>
      </dsp:txBody>
      <dsp:txXfrm>
        <a:off x="4601581" y="1396170"/>
        <a:ext cx="1966321" cy="98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D4E5A-33DB-4B58-9BF6-5DB035E3D0F5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A4B8A-F604-4453-A891-55C429221A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740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6C82F-67D9-4D56-8DA1-A09159871E51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5919E-90FF-41A8-AEF6-509EDE85C6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7206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838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206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333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214615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129337"/>
            <a:ext cx="2743200" cy="365125"/>
          </a:xfrm>
        </p:spPr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53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629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767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2455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665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752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850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033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4E67-5BCE-46CC-B223-467D5FD4B63E}" type="datetimeFigureOut">
              <a:rPr lang="ru-RU" smtClean="0"/>
              <a:pPr/>
              <a:t>20.03.2017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AEDC5-6CD3-48BE-B6A7-71F78E4EC5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оловина рамки 6"/>
          <p:cNvSpPr/>
          <p:nvPr userDrawn="1"/>
        </p:nvSpPr>
        <p:spPr>
          <a:xfrm>
            <a:off x="118335" y="118334"/>
            <a:ext cx="9509760" cy="5776857"/>
          </a:xfrm>
          <a:prstGeom prst="halfFrame">
            <a:avLst>
              <a:gd name="adj1" fmla="val 1446"/>
              <a:gd name="adj2" fmla="val 17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оловина рамки 7"/>
          <p:cNvSpPr/>
          <p:nvPr userDrawn="1"/>
        </p:nvSpPr>
        <p:spPr>
          <a:xfrm rot="10800000">
            <a:off x="2596178" y="1315756"/>
            <a:ext cx="9477487" cy="5405719"/>
          </a:xfrm>
          <a:prstGeom prst="halfFrame">
            <a:avLst>
              <a:gd name="adj1" fmla="val 1459"/>
              <a:gd name="adj2" fmla="val 17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978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638" y="2137273"/>
            <a:ext cx="10534248" cy="552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Основы менеджмента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02780" y="3888896"/>
            <a:ext cx="1348904" cy="2016611"/>
          </a:xfrm>
          <a:prstGeom prst="rect">
            <a:avLst/>
          </a:prstGeom>
        </p:spPr>
      </p:pic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77603" y="5071986"/>
            <a:ext cx="8731786" cy="1174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Скурихина Юлия Александровна, проректор по УМР, старший преподаватель кафедры предметных областей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351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30" y="332074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Определение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980" y="1454227"/>
            <a:ext cx="10515600" cy="494657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М</a:t>
            </a:r>
            <a:r>
              <a:rPr lang="ru-RU" b="1" dirty="0"/>
              <a:t>енеджмент - </a:t>
            </a:r>
            <a:r>
              <a:rPr lang="ru-RU" dirty="0"/>
              <a:t>это умение добиваться поставленных целей, используя труд, интеллект, мотивы поведения других людей.</a:t>
            </a:r>
          </a:p>
          <a:p>
            <a:r>
              <a:rPr lang="ru-RU" dirty="0"/>
              <a:t>М</a:t>
            </a:r>
            <a:r>
              <a:rPr lang="ru-RU" b="1" dirty="0"/>
              <a:t>енеджмент </a:t>
            </a:r>
            <a:r>
              <a:rPr lang="ru-RU" dirty="0"/>
              <a:t>- это вид профессиональной деятельности, направленный на оптимизацию человеческих, материальных и финансовых ресурсов для достижения целей организации.</a:t>
            </a:r>
            <a:endParaRPr lang="ru-RU" b="1" dirty="0"/>
          </a:p>
          <a:p>
            <a:r>
              <a:rPr lang="ru-RU" b="1" dirty="0"/>
              <a:t>Менеджмент -</a:t>
            </a:r>
            <a:r>
              <a:rPr lang="ru-RU" dirty="0"/>
              <a:t> это система научных знаний, рекомендаций, основанных на практике управления.</a:t>
            </a:r>
          </a:p>
          <a:p>
            <a:r>
              <a:rPr lang="ru-RU" b="1" dirty="0"/>
              <a:t>Менеджмент - </a:t>
            </a:r>
            <a:r>
              <a:rPr lang="ru-RU" dirty="0"/>
              <a:t>это наука + опыт, приумноженные управленческим искусством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Менеджмент</a:t>
            </a:r>
            <a:r>
              <a:rPr lang="ru-RU" dirty="0"/>
              <a:t> - это управление в условиях рынка, что означает: </a:t>
            </a:r>
          </a:p>
          <a:p>
            <a:pPr marL="0" indent="0">
              <a:buNone/>
            </a:pPr>
            <a:r>
              <a:rPr lang="ru-RU" dirty="0"/>
              <a:t>- Ориентацию на спрос и потребности рынка, на запросы конкретных потребителей и на получение прибыли; </a:t>
            </a:r>
          </a:p>
          <a:p>
            <a:pPr marL="0" indent="0">
              <a:buNone/>
            </a:pPr>
            <a:r>
              <a:rPr lang="ru-RU" dirty="0"/>
              <a:t>-  Постоянное  стремление  к  эффективности  производства,  т.е.  производство максимального количества продукции при минимальном объеме затрат; </a:t>
            </a:r>
          </a:p>
          <a:p>
            <a:pPr marL="0" indent="0">
              <a:buNone/>
            </a:pPr>
            <a:r>
              <a:rPr lang="ru-RU" dirty="0"/>
              <a:t>- Хозяйственная самостоятельность, обеспечивающая свободу принятия решений тем, кто несет ответственность  за конечные результаты деятельности фирмы и ее подразделений; </a:t>
            </a:r>
          </a:p>
          <a:p>
            <a:pPr marL="0" indent="0">
              <a:buNone/>
            </a:pPr>
            <a:r>
              <a:rPr lang="ru-RU" dirty="0"/>
              <a:t>- Постоянное корректирование целей и программ  в  зависимости от  состояния рынка. </a:t>
            </a:r>
          </a:p>
        </p:txBody>
      </p:sp>
    </p:spTree>
    <p:extLst>
      <p:ext uri="{BB962C8B-B14F-4D97-AF65-F5344CB8AC3E}">
        <p14:creationId xmlns:p14="http://schemas.microsoft.com/office/powerpoint/2010/main" xmlns="" val="4180375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3939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Цель и задачи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9141"/>
            <a:ext cx="10515600" cy="514487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Основная цель менеджмента</a:t>
            </a:r>
            <a:r>
              <a:rPr lang="ru-RU" dirty="0"/>
              <a:t> - обеспечение прибыльности и доходности фирмы путем рациональной организации производственного процесса, эффективного использования кадрового потенциала, применения новых технологий. Прибыльность обеспечивается путем максимизации дохода от реализации производимой продукции/услуг, осуществления других операций и минимизации затрат.</a:t>
            </a:r>
          </a:p>
          <a:p>
            <a:r>
              <a:rPr lang="ru-RU" b="1" dirty="0"/>
              <a:t>Объектом</a:t>
            </a:r>
            <a:r>
              <a:rPr lang="ru-RU" dirty="0"/>
              <a:t> управления (то, на что направлено управление) является </a:t>
            </a:r>
            <a:r>
              <a:rPr lang="ru-RU" b="1" dirty="0"/>
              <a:t>организация - </a:t>
            </a:r>
            <a:r>
              <a:rPr lang="ru-RU" dirty="0"/>
              <a:t>группа людей, деятельность которой сознательно координируется для достижения общих целей. Природа и свойства, формальная структура и поведенческие аспекты объекта управления зависят от вида, иерархического уровня и функциональной области деятельности.</a:t>
            </a:r>
          </a:p>
          <a:p>
            <a:r>
              <a:rPr lang="ru-RU" b="1" dirty="0"/>
              <a:t>Субъектом </a:t>
            </a:r>
            <a:r>
              <a:rPr lang="ru-RU" dirty="0"/>
              <a:t>управления (тот, кто осуществляет управление) являются менеджеры, весь руководящий состав организации.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Менеджеры </a:t>
            </a:r>
            <a:r>
              <a:rPr lang="ru-RU" dirty="0"/>
              <a:t>- это руководители, т.е. сотрудники организации, имеющие непосредственно подчиненных им работников, они занимают постоянную должность в организации, наделены полномочиями в области принятия решений в определенных сферах деятельности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565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30" y="332074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Цель и задачи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980" y="1454227"/>
            <a:ext cx="10515600" cy="4946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Задачи: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Определение конкретных целей развития фирмы; </a:t>
            </a:r>
          </a:p>
          <a:p>
            <a:pPr marL="0" indent="0">
              <a:buNone/>
            </a:pPr>
            <a:r>
              <a:rPr lang="ru-RU" dirty="0"/>
              <a:t>- Разработка стратегии развития фирмы - стратегических задач </a:t>
            </a:r>
            <a:r>
              <a:rPr lang="ru-RU" dirty="0" smtClean="0"/>
              <a:t>и путей </a:t>
            </a:r>
            <a:r>
              <a:rPr lang="ru-RU" dirty="0"/>
              <a:t>их решения; </a:t>
            </a:r>
          </a:p>
          <a:p>
            <a:pPr marL="0" indent="0">
              <a:buNone/>
            </a:pPr>
            <a:r>
              <a:rPr lang="ru-RU" dirty="0"/>
              <a:t>- Определение необходимых ресурсов и источников; </a:t>
            </a:r>
          </a:p>
          <a:p>
            <a:pPr marL="0" indent="0">
              <a:buNone/>
            </a:pPr>
            <a:r>
              <a:rPr lang="ru-RU" dirty="0"/>
              <a:t>-  Стимулирование  работы  персонала фирмы  путем  создания  лучших  условий труда и установления высокой заработной платы; </a:t>
            </a:r>
          </a:p>
          <a:p>
            <a:pPr marL="0" indent="0">
              <a:buNone/>
            </a:pPr>
            <a:r>
              <a:rPr lang="ru-RU" dirty="0"/>
              <a:t>- Постоянный контроль за эффективной деятельностью фирмы, координирование работы всех подразделений.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3102075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30" y="332074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Основные составляющие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980" y="1454227"/>
            <a:ext cx="10515600" cy="49465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789438" y="2097165"/>
            <a:ext cx="9138582" cy="2100262"/>
            <a:chOff x="2362" y="12210"/>
            <a:chExt cx="7200" cy="1655"/>
          </a:xfrm>
        </p:grpSpPr>
        <p:sp>
          <p:nvSpPr>
            <p:cNvPr id="6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362" y="12210"/>
              <a:ext cx="7200" cy="16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2368" y="12216"/>
              <a:ext cx="6901" cy="1649"/>
              <a:chOff x="1889" y="12815"/>
              <a:chExt cx="8966" cy="2142"/>
            </a:xfrm>
          </p:grpSpPr>
          <p:sp>
            <p:nvSpPr>
              <p:cNvPr id="8" name="AutoShape 13"/>
              <p:cNvSpPr>
                <a:spLocks noChangeArrowheads="1"/>
              </p:cNvSpPr>
              <p:nvPr/>
            </p:nvSpPr>
            <p:spPr bwMode="auto">
              <a:xfrm>
                <a:off x="2785" y="12815"/>
                <a:ext cx="7159" cy="55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Основные составляющие менеджмента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" name="AutoShape 12"/>
              <p:cNvSpPr>
                <a:spLocks noChangeArrowheads="1"/>
              </p:cNvSpPr>
              <p:nvPr/>
            </p:nvSpPr>
            <p:spPr bwMode="auto">
              <a:xfrm>
                <a:off x="1889" y="13802"/>
                <a:ext cx="2309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миссия, цель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1"/>
              <p:cNvSpPr>
                <a:spLocks noChangeArrowheads="1"/>
              </p:cNvSpPr>
              <p:nvPr/>
            </p:nvSpPr>
            <p:spPr bwMode="auto">
              <a:xfrm>
                <a:off x="3473" y="14495"/>
                <a:ext cx="2309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планирование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AutoShape 10"/>
              <p:cNvSpPr>
                <a:spLocks noChangeArrowheads="1"/>
              </p:cNvSpPr>
              <p:nvPr/>
            </p:nvSpPr>
            <p:spPr bwMode="auto">
              <a:xfrm>
                <a:off x="6938" y="14495"/>
                <a:ext cx="2309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мотивация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AutoShape 9"/>
              <p:cNvSpPr>
                <a:spLocks noChangeArrowheads="1"/>
              </p:cNvSpPr>
              <p:nvPr/>
            </p:nvSpPr>
            <p:spPr bwMode="auto">
              <a:xfrm>
                <a:off x="5330" y="13816"/>
                <a:ext cx="2309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организация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AutoShape 8"/>
              <p:cNvSpPr>
                <a:spLocks noChangeArrowheads="1"/>
              </p:cNvSpPr>
              <p:nvPr/>
            </p:nvSpPr>
            <p:spPr bwMode="auto">
              <a:xfrm>
                <a:off x="8546" y="13816"/>
                <a:ext cx="2309" cy="46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контроль</a:t>
                </a:r>
                <a:endParaRPr kumimoji="0" lang="ru-RU" alt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AutoShape 7"/>
              <p:cNvSpPr>
                <a:spLocks noChangeShapeType="1"/>
              </p:cNvSpPr>
              <p:nvPr/>
            </p:nvSpPr>
            <p:spPr bwMode="auto">
              <a:xfrm>
                <a:off x="3043" y="13372"/>
                <a:ext cx="0" cy="4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 sz="3200"/>
              </a:p>
            </p:txBody>
          </p:sp>
          <p:sp>
            <p:nvSpPr>
              <p:cNvPr id="15" name="AutoShape 6"/>
              <p:cNvSpPr>
                <a:spLocks noChangeShapeType="1"/>
              </p:cNvSpPr>
              <p:nvPr/>
            </p:nvSpPr>
            <p:spPr bwMode="auto">
              <a:xfrm>
                <a:off x="9673" y="13386"/>
                <a:ext cx="0" cy="4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 sz="3200"/>
              </a:p>
            </p:txBody>
          </p:sp>
          <p:sp>
            <p:nvSpPr>
              <p:cNvPr id="16" name="AutoShape 5"/>
              <p:cNvSpPr>
                <a:spLocks noChangeShapeType="1"/>
              </p:cNvSpPr>
              <p:nvPr/>
            </p:nvSpPr>
            <p:spPr bwMode="auto">
              <a:xfrm>
                <a:off x="6426" y="13372"/>
                <a:ext cx="0" cy="4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 sz="3200"/>
              </a:p>
            </p:txBody>
          </p:sp>
          <p:sp>
            <p:nvSpPr>
              <p:cNvPr id="17" name="AutoShape 4"/>
              <p:cNvSpPr>
                <a:spLocks noChangeShapeType="1"/>
              </p:cNvSpPr>
              <p:nvPr/>
            </p:nvSpPr>
            <p:spPr bwMode="auto">
              <a:xfrm>
                <a:off x="4660" y="13372"/>
                <a:ext cx="0" cy="112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 sz="3200"/>
              </a:p>
            </p:txBody>
          </p:sp>
          <p:sp>
            <p:nvSpPr>
              <p:cNvPr id="18" name="AutoShape 3"/>
              <p:cNvSpPr>
                <a:spLocks noChangeShapeType="1"/>
              </p:cNvSpPr>
              <p:nvPr/>
            </p:nvSpPr>
            <p:spPr bwMode="auto">
              <a:xfrm>
                <a:off x="8110" y="13386"/>
                <a:ext cx="0" cy="112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ru-RU" sz="3200"/>
              </a:p>
            </p:txBody>
          </p:sp>
        </p:grpSp>
      </p:grp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495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30" y="332074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Содержание </a:t>
            </a:r>
            <a:r>
              <a:rPr lang="ru-RU" b="1" dirty="0">
                <a:solidFill>
                  <a:srgbClr val="0070C0"/>
                </a:solidFill>
              </a:rPr>
              <a:t>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980" y="1454227"/>
            <a:ext cx="10515600" cy="49465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1. Целеполагание</a:t>
            </a:r>
            <a:r>
              <a:rPr lang="ru-RU" i="1" dirty="0"/>
              <a:t> </a:t>
            </a:r>
            <a:r>
              <a:rPr lang="ru-RU" dirty="0"/>
              <a:t>(миссия,  цели, задачи). В этой части рассматривается определение смысла и главного направления деятельности организации, установление конечных результатов ее деятельности, а также путей, ведущих к их достижению.</a:t>
            </a:r>
          </a:p>
          <a:p>
            <a:pPr marL="0" indent="0">
              <a:buNone/>
            </a:pPr>
            <a:r>
              <a:rPr lang="ru-RU" b="1" dirty="0"/>
              <a:t>2. Организация</a:t>
            </a:r>
            <a:r>
              <a:rPr lang="ru-RU" i="1" dirty="0"/>
              <a:t> </a:t>
            </a:r>
            <a:r>
              <a:rPr lang="ru-RU" dirty="0"/>
              <a:t>(организационная структура и организаторская работа). Рассматривается построение организации, ее составные части, их связи и взаимодействие.</a:t>
            </a:r>
          </a:p>
          <a:p>
            <a:pPr marL="0" indent="0">
              <a:buNone/>
            </a:pPr>
            <a:r>
              <a:rPr lang="ru-RU" b="1" dirty="0"/>
              <a:t>3. Система управления</a:t>
            </a:r>
            <a:r>
              <a:rPr lang="ru-RU" i="1" dirty="0"/>
              <a:t> </a:t>
            </a:r>
            <a:r>
              <a:rPr lang="ru-RU" dirty="0"/>
              <a:t>(органы и объекты управления). Рассматривается структура органов власти, место и роль менеджера, система движения командной информации и информации состояния (обратной связи).</a:t>
            </a:r>
          </a:p>
          <a:p>
            <a:pPr marL="0" indent="0">
              <a:buNone/>
            </a:pPr>
            <a:r>
              <a:rPr lang="ru-RU" b="1" dirty="0"/>
              <a:t>4. Деловые коммуникации.</a:t>
            </a:r>
            <a:r>
              <a:rPr lang="ru-RU" i="1" dirty="0"/>
              <a:t> </a:t>
            </a:r>
            <a:r>
              <a:rPr lang="ru-RU" dirty="0"/>
              <a:t>Рассматриваются процессы передачи информации, делового общения как внутри организации между ее участниками, так и с внешним миром.</a:t>
            </a:r>
          </a:p>
          <a:p>
            <a:pPr marL="0" indent="0">
              <a:buNone/>
            </a:pPr>
            <a:r>
              <a:rPr lang="ru-RU" b="1" dirty="0"/>
              <a:t>5. Функции менеджмента.</a:t>
            </a:r>
            <a:r>
              <a:rPr lang="ru-RU" i="1" dirty="0"/>
              <a:t> </a:t>
            </a:r>
            <a:r>
              <a:rPr lang="ru-RU" dirty="0"/>
              <a:t>Рассматриваются основные задачи, решаемые менеджером (что он должен делать).</a:t>
            </a:r>
          </a:p>
          <a:p>
            <a:pPr marL="0" indent="0">
              <a:buNone/>
            </a:pPr>
            <a:r>
              <a:rPr lang="ru-RU" b="1" dirty="0"/>
              <a:t>6. Методы менеджмента.</a:t>
            </a:r>
            <a:r>
              <a:rPr lang="ru-RU" i="1" dirty="0"/>
              <a:t> </a:t>
            </a:r>
            <a:r>
              <a:rPr lang="ru-RU" dirty="0"/>
              <a:t>Рассматриваются рычаги управления организацией, способы, с помощью которых менеджер достигает ее целей (как он это должен делать).</a:t>
            </a:r>
          </a:p>
          <a:p>
            <a:pPr marL="0" indent="0">
              <a:buNone/>
            </a:pPr>
            <a:r>
              <a:rPr lang="ru-RU" b="1" dirty="0"/>
              <a:t>7. Работа с персоналом</a:t>
            </a:r>
            <a:r>
              <a:rPr lang="ru-RU" i="1" dirty="0"/>
              <a:t> </a:t>
            </a:r>
            <a:r>
              <a:rPr lang="ru-RU" dirty="0"/>
              <a:t>(персонал-менеджмент). Рассматриваются формы, методы и содержание кадровой работы в организации.</a:t>
            </a:r>
          </a:p>
          <a:p>
            <a:pPr marL="0" indent="0">
              <a:buNone/>
            </a:pPr>
            <a:r>
              <a:rPr lang="ru-RU" b="1" dirty="0"/>
              <a:t>8. Разрешение конфликтов.</a:t>
            </a:r>
            <a:r>
              <a:rPr lang="ru-RU" i="1" dirty="0"/>
              <a:t> </a:t>
            </a:r>
            <a:r>
              <a:rPr lang="ru-RU" dirty="0"/>
              <a:t>Рассматриваются происхождение и природа конфликтов в организации и пути их устранения.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8188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Содержание </a:t>
            </a:r>
            <a:r>
              <a:rPr lang="ru-RU" b="1" dirty="0">
                <a:solidFill>
                  <a:srgbClr val="0070C0"/>
                </a:solidFill>
              </a:rPr>
              <a:t>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694" y="1123720"/>
            <a:ext cx="11335437" cy="5104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9</a:t>
            </a:r>
            <a:r>
              <a:rPr lang="ru-RU" sz="1600" b="1" dirty="0"/>
              <a:t>. Стиль менеджера и имидж организации.</a:t>
            </a:r>
            <a:r>
              <a:rPr lang="ru-RU" sz="1600" i="1" dirty="0"/>
              <a:t> </a:t>
            </a:r>
            <a:r>
              <a:rPr lang="ru-RU" sz="1600" dirty="0"/>
              <a:t>Рассматриваются соответствующие понятия, роль стиля и имиджа в достижении организацией своих целей, а также необходимые для этого рекомендации.</a:t>
            </a:r>
          </a:p>
          <a:p>
            <a:pPr marL="0" indent="0">
              <a:buNone/>
            </a:pPr>
            <a:r>
              <a:rPr lang="ru-RU" sz="1600" b="1" dirty="0"/>
              <a:t>10. Выработка и принятие управленческих решений.</a:t>
            </a:r>
            <a:r>
              <a:rPr lang="ru-RU" sz="1600" i="1" dirty="0"/>
              <a:t> </a:t>
            </a:r>
            <a:r>
              <a:rPr lang="ru-RU" sz="1600" dirty="0"/>
              <a:t>Рассматриваются теория и практика рационального выбора менеджером наилучшего в данных условиях (оптимального) способа действий.</a:t>
            </a:r>
          </a:p>
          <a:p>
            <a:pPr marL="0" indent="0">
              <a:buNone/>
            </a:pPr>
            <a:r>
              <a:rPr lang="ru-RU" sz="1600" b="1" dirty="0"/>
              <a:t>11. Прогнозирование.</a:t>
            </a:r>
            <a:r>
              <a:rPr lang="ru-RU" sz="1600" i="1" dirty="0"/>
              <a:t> </a:t>
            </a:r>
            <a:r>
              <a:rPr lang="ru-RU" sz="1600" dirty="0"/>
              <a:t>Рассматриваются формы и методы предвидения менеджером проблемной ситуации и их использование для практической деятельности.</a:t>
            </a:r>
          </a:p>
          <a:p>
            <a:pPr marL="0" indent="0">
              <a:buNone/>
            </a:pPr>
            <a:r>
              <a:rPr lang="ru-RU" sz="1600" b="1" dirty="0"/>
              <a:t>12. Риск</a:t>
            </a:r>
            <a:r>
              <a:rPr lang="ru-RU" sz="1600" i="1" dirty="0"/>
              <a:t> </a:t>
            </a:r>
            <a:r>
              <a:rPr lang="ru-RU" sz="1600" dirty="0"/>
              <a:t>(риск-менеджмент). Рассматривается происхождение риска менеджера. Обосновываются способы рационального поведения в условиях неопределенности ситуации и связанного с этим неизбежного риска.</a:t>
            </a:r>
          </a:p>
          <a:p>
            <a:pPr marL="0" indent="0">
              <a:buNone/>
            </a:pPr>
            <a:r>
              <a:rPr lang="ru-RU" sz="1600" b="1" dirty="0"/>
              <a:t>13. Управление финансами и анализ финансово-хозяйственной деятельности организации</a:t>
            </a:r>
            <a:r>
              <a:rPr lang="ru-RU" sz="1600" i="1" dirty="0"/>
              <a:t> </a:t>
            </a:r>
            <a:r>
              <a:rPr lang="ru-RU" sz="1600" dirty="0"/>
              <a:t>(финансовый менеджмент). Рассматриваются основные документы, описывающие финансовую деятельность организации, анализируются показатели, характеризующие ее финансово-хозяйственное состояние.</a:t>
            </a:r>
          </a:p>
          <a:p>
            <a:pPr marL="0" indent="0">
              <a:buNone/>
            </a:pPr>
            <a:r>
              <a:rPr lang="ru-RU" sz="1600" b="1" dirty="0"/>
              <a:t>14. Стратегический менеджмент.</a:t>
            </a:r>
            <a:r>
              <a:rPr lang="ru-RU" sz="1600" i="1" dirty="0"/>
              <a:t> </a:t>
            </a:r>
            <a:r>
              <a:rPr lang="ru-RU" sz="1600" dirty="0"/>
              <a:t>Рассматриваются формы и методы выработки линии поведения (политики) организации на длительную перспективу.</a:t>
            </a:r>
          </a:p>
          <a:p>
            <a:pPr marL="0" indent="0">
              <a:buNone/>
            </a:pPr>
            <a:r>
              <a:rPr lang="ru-RU" sz="1600" b="1" dirty="0"/>
              <a:t>15. Новации, инвестиции и организационное развитие.</a:t>
            </a:r>
            <a:r>
              <a:rPr lang="ru-RU" sz="1600" i="1" dirty="0"/>
              <a:t> </a:t>
            </a:r>
            <a:r>
              <a:rPr lang="ru-RU" sz="1600" dirty="0"/>
              <a:t>Рассматриваются формы и методы новаций и инвестиций, осуществляемых организацией, а также пути совершенствования ее организационной структуры и способов функционирования.</a:t>
            </a:r>
          </a:p>
          <a:p>
            <a:pPr marL="0" indent="0">
              <a:buNone/>
            </a:pPr>
            <a:r>
              <a:rPr lang="ru-RU" sz="1600" b="1" dirty="0"/>
              <a:t>16. Этика менеджмента и организационная культура.</a:t>
            </a:r>
            <a:r>
              <a:rPr lang="ru-RU" sz="1600" i="1" dirty="0"/>
              <a:t> </a:t>
            </a:r>
            <a:r>
              <a:rPr lang="ru-RU" sz="1600" dirty="0"/>
              <a:t>Рассматриваются нравственные нормы и ценностные ориентиры организации.</a:t>
            </a:r>
          </a:p>
          <a:p>
            <a:pPr marL="0" indent="0">
              <a:buNone/>
            </a:pPr>
            <a:r>
              <a:rPr lang="ru-RU" sz="1600" b="1" dirty="0"/>
              <a:t>17. Развитие основных идей менеджмента.</a:t>
            </a:r>
            <a:r>
              <a:rPr lang="ru-RU" sz="1600" i="1" dirty="0"/>
              <a:t> </a:t>
            </a:r>
            <a:r>
              <a:rPr lang="ru-RU" sz="1600" dirty="0"/>
              <a:t>Рассматриваются (в исторической последовательности) основные концепции, </a:t>
            </a:r>
            <a:r>
              <a:rPr lang="ru-RU" sz="1600" dirty="0" smtClean="0"/>
              <a:t>принципы </a:t>
            </a:r>
            <a:r>
              <a:rPr lang="ru-RU" sz="1600" dirty="0"/>
              <a:t>и школы менеджмента, их современная роль и </a:t>
            </a:r>
            <a:r>
              <a:rPr lang="ru-RU" sz="1600" dirty="0" smtClean="0"/>
              <a:t>место.</a:t>
            </a: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4544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Виды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71486111"/>
              </p:ext>
            </p:extLst>
          </p:nvPr>
        </p:nvGraphicFramePr>
        <p:xfrm>
          <a:off x="595313" y="1252538"/>
          <a:ext cx="10515600" cy="4496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611294"/>
                <a:gridCol w="3399106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Признаки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менеджмента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Стратегический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Оперативный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Уровень иерархии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Преимущественно высший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 уровни с акцентом на средний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Неопределенность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Высокая степень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Низкая степень</a:t>
                      </a:r>
                      <a:endParaRPr lang="ru-RU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Вид проблем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Преимущественно не структурированные	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основном хорошо структурированные</a:t>
                      </a:r>
                      <a:endParaRPr lang="ru-RU" b="1" dirty="0" smtClean="0"/>
                    </a:p>
                  </a:txBody>
                  <a:tcPr/>
                </a:tc>
              </a:tr>
              <a:tr h="44822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Горизонт времени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Долгосрочный, среднесрочный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Кратко- и среднесрочный</a:t>
                      </a:r>
                      <a:endParaRPr lang="ru-RU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5.Потребности в информации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Внешняя информация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Внутренняя информация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Альтернативы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Широкий спектр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Спектр альтернатив ограничен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Объем деятельности		</a:t>
                      </a:r>
                      <a:endParaRPr lang="ru-RU" dirty="0" smtClean="0"/>
                    </a:p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Концентрация на важнейших проблемных структурных областях и подразделениях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Охват всех направлений, структурных единиц и участков предприятия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68774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Методы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Системный анализ;</a:t>
            </a:r>
            <a:endParaRPr lang="ru-RU" dirty="0"/>
          </a:p>
          <a:p>
            <a:r>
              <a:rPr lang="ru-RU" dirty="0" smtClean="0"/>
              <a:t>Моделирование управленческих процессов;</a:t>
            </a:r>
            <a:endParaRPr lang="ru-RU" dirty="0"/>
          </a:p>
          <a:p>
            <a:r>
              <a:rPr lang="ru-RU" dirty="0" smtClean="0"/>
              <a:t>Экспертный анализ;</a:t>
            </a:r>
            <a:endParaRPr lang="ru-RU" dirty="0"/>
          </a:p>
          <a:p>
            <a:r>
              <a:rPr lang="ru-RU" dirty="0" smtClean="0"/>
              <a:t>Генерирование </a:t>
            </a:r>
            <a:r>
              <a:rPr lang="ru-RU" dirty="0"/>
              <a:t>идей («мозговая атака</a:t>
            </a:r>
            <a:r>
              <a:rPr lang="ru-RU" dirty="0" smtClean="0"/>
              <a:t>»).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698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Функции менеджмента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0358799"/>
              </p:ext>
            </p:extLst>
          </p:nvPr>
        </p:nvGraphicFramePr>
        <p:xfrm>
          <a:off x="1819008" y="1185811"/>
          <a:ext cx="8790236" cy="2379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5829" y="3316651"/>
            <a:ext cx="50101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29696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Принципы менеджмента: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677" y="1013551"/>
            <a:ext cx="11335437" cy="5104769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Целостность </a:t>
            </a:r>
            <a:r>
              <a:rPr lang="ru-RU" sz="2400" b="1" dirty="0"/>
              <a:t>управления </a:t>
            </a:r>
            <a:r>
              <a:rPr lang="ru-RU" sz="2400" dirty="0"/>
              <a:t>- комплексный взгляд на деятельность организации в целом, рассмотрение организации как целостной социально-экономической системы;</a:t>
            </a:r>
          </a:p>
          <a:p>
            <a:r>
              <a:rPr lang="ru-RU" sz="2400" b="1" dirty="0" smtClean="0"/>
              <a:t>Иерархическая </a:t>
            </a:r>
            <a:r>
              <a:rPr lang="ru-RU" sz="2400" b="1" dirty="0"/>
              <a:t>упорядоченность </a:t>
            </a:r>
            <a:r>
              <a:rPr lang="ru-RU" sz="2400" dirty="0"/>
              <a:t>управленческих процессов в организации и принцип единоначалия;</a:t>
            </a:r>
          </a:p>
          <a:p>
            <a:r>
              <a:rPr lang="ru-RU" sz="2400" b="1" dirty="0" smtClean="0"/>
              <a:t>Целевая </a:t>
            </a:r>
            <a:r>
              <a:rPr lang="ru-RU" sz="2400" b="1" dirty="0"/>
              <a:t>направленность менеджмента </a:t>
            </a:r>
            <a:r>
              <a:rPr lang="ru-RU" sz="2400" dirty="0"/>
              <a:t>- ориентация подчиненных на достижение целей организации;</a:t>
            </a:r>
          </a:p>
          <a:p>
            <a:r>
              <a:rPr lang="ru-RU" sz="2400" b="1" dirty="0" smtClean="0"/>
              <a:t>Научная </a:t>
            </a:r>
            <a:r>
              <a:rPr lang="ru-RU" sz="2400" b="1" dirty="0"/>
              <a:t>обоснованность </a:t>
            </a:r>
            <a:r>
              <a:rPr lang="ru-RU" sz="2400" dirty="0"/>
              <a:t>и оптимизация управления - использование научных методов при принятии управленческих решений, поиск наилучших способов достижения целей;</a:t>
            </a:r>
          </a:p>
          <a:p>
            <a:r>
              <a:rPr lang="ru-RU" sz="2400" b="1" dirty="0" smtClean="0"/>
              <a:t>Сочетание </a:t>
            </a:r>
            <a:r>
              <a:rPr lang="ru-RU" sz="2400" b="1" dirty="0"/>
              <a:t>централизации и децентрализации управления </a:t>
            </a:r>
            <a:r>
              <a:rPr lang="ru-RU" sz="2400" dirty="0"/>
              <a:t>- рациональное разделение управленческого труда на основе делегирования полномочий и определения ответственности менеджеров;</a:t>
            </a:r>
          </a:p>
          <a:p>
            <a:r>
              <a:rPr lang="ru-RU" sz="2400" b="1" dirty="0" smtClean="0"/>
              <a:t>Демократизация</a:t>
            </a:r>
            <a:r>
              <a:rPr lang="ru-RU" sz="2400" dirty="0" smtClean="0"/>
              <a:t> </a:t>
            </a:r>
            <a:r>
              <a:rPr lang="ru-RU" sz="2400" dirty="0"/>
              <a:t>- продуктивное сотрудничество объектов и субъектов управления, использование всего спектра методов стимулирования </a:t>
            </a:r>
            <a:r>
              <a:rPr lang="ru-RU" sz="2400" dirty="0" smtClean="0"/>
              <a:t>труда.</a:t>
            </a: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81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Содержание курса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76292631"/>
              </p:ext>
            </p:extLst>
          </p:nvPr>
        </p:nvGraphicFramePr>
        <p:xfrm>
          <a:off x="838200" y="1462471"/>
          <a:ext cx="10718494" cy="4489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2611"/>
                <a:gridCol w="9065883"/>
              </a:tblGrid>
              <a:tr h="596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3200" dirty="0">
                          <a:effectLst/>
                        </a:rPr>
                        <a:t>№ п/п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3200" dirty="0">
                          <a:effectLst/>
                        </a:rPr>
                        <a:t>Наименование разделов (модулей) и тем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>
                          <a:effectLst/>
                        </a:rPr>
                        <a:t>1.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b="0" dirty="0" smtClean="0">
                          <a:effectLst/>
                        </a:rPr>
                        <a:t>Введение в менеджмент</a:t>
                      </a:r>
                      <a:endParaRPr lang="ru-RU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55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 smtClean="0">
                          <a:effectLst/>
                        </a:rPr>
                        <a:t>2.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как объект управления</a:t>
                      </a:r>
                      <a:endParaRPr lang="ru-RU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55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 smtClean="0">
                          <a:effectLst/>
                        </a:rPr>
                        <a:t>3.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Управленческая деятельность</a:t>
                      </a:r>
                      <a:endParaRPr lang="ru-RU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887">
                <a:tc>
                  <a:txBody>
                    <a:bodyPr/>
                    <a:lstStyle/>
                    <a:p>
                      <a:pPr indent="355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>
                          <a:effectLst/>
                        </a:rPr>
                        <a:t>4</a:t>
                      </a:r>
                      <a:r>
                        <a:rPr lang="ru-RU" sz="3200" dirty="0" smtClean="0">
                          <a:effectLst/>
                        </a:rPr>
                        <a:t>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Групповая динамика в системе управления персоналом</a:t>
                      </a:r>
                      <a:endParaRPr lang="ru-RU" sz="3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355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 smtClean="0">
                          <a:effectLst/>
                        </a:rPr>
                        <a:t>5.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Управление организационными процессами</a:t>
                      </a:r>
                      <a:endParaRPr lang="ru-RU" sz="3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153">
                <a:tc>
                  <a:txBody>
                    <a:bodyPr/>
                    <a:lstStyle/>
                    <a:p>
                      <a:pPr indent="355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dirty="0" smtClean="0">
                          <a:effectLst/>
                        </a:rPr>
                        <a:t>6.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2875" algn="l"/>
                        </a:tabLst>
                      </a:pPr>
                      <a:r>
                        <a:rPr lang="ru-RU" sz="3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Функциональные области менеджмента</a:t>
                      </a:r>
                      <a:endParaRPr lang="ru-RU" sz="3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69647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Личные качества менеджера: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677" y="1013551"/>
            <a:ext cx="11335437" cy="5104769"/>
          </a:xfrm>
        </p:spPr>
        <p:txBody>
          <a:bodyPr>
            <a:noAutofit/>
          </a:bodyPr>
          <a:lstStyle/>
          <a:p>
            <a:r>
              <a:rPr lang="ru-RU" sz="2400" dirty="0"/>
              <a:t>Способность управлять собой;</a:t>
            </a:r>
          </a:p>
          <a:p>
            <a:r>
              <a:rPr lang="ru-RU" sz="2400" dirty="0"/>
              <a:t>Разумные личные ценности:</a:t>
            </a:r>
          </a:p>
          <a:p>
            <a:r>
              <a:rPr lang="ru-RU" sz="2400" dirty="0"/>
              <a:t>Четкие личные цели;</a:t>
            </a:r>
          </a:p>
          <a:p>
            <a:r>
              <a:rPr lang="ru-RU" sz="2400" dirty="0"/>
              <a:t>Упор на постоянный личный рост;</a:t>
            </a:r>
          </a:p>
          <a:p>
            <a:r>
              <a:rPr lang="ru-RU" sz="2400" dirty="0"/>
              <a:t>Навык решать проблемы;</a:t>
            </a:r>
          </a:p>
          <a:p>
            <a:r>
              <a:rPr lang="ru-RU" sz="2400" dirty="0"/>
              <a:t>Изобретательность и способность к инновациям;</a:t>
            </a:r>
          </a:p>
          <a:p>
            <a:r>
              <a:rPr lang="ru-RU" sz="2400" dirty="0"/>
              <a:t>Высокая способность влиять на окружающих;</a:t>
            </a:r>
          </a:p>
          <a:p>
            <a:r>
              <a:rPr lang="ru-RU" sz="2400" dirty="0"/>
              <a:t>Знание современных управленческих подходов;</a:t>
            </a:r>
          </a:p>
          <a:p>
            <a:r>
              <a:rPr lang="ru-RU" sz="2400" dirty="0"/>
              <a:t>Способность руководить;</a:t>
            </a:r>
          </a:p>
          <a:p>
            <a:r>
              <a:rPr lang="ru-RU" sz="2400" dirty="0"/>
              <a:t>Умение обучать и развивать подчиненных;</a:t>
            </a:r>
          </a:p>
          <a:p>
            <a:r>
              <a:rPr lang="ru-RU" sz="2400" dirty="0"/>
              <a:t>Способность формировать и развивать эффективные рабочие группы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2118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Современный менеджмент обеспечивается: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694" y="1288973"/>
            <a:ext cx="11335437" cy="5104769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/>
              <a:t>знанием </a:t>
            </a:r>
            <a:r>
              <a:rPr lang="ru-RU" sz="2400" dirty="0"/>
              <a:t>нужд потребителя;</a:t>
            </a:r>
          </a:p>
          <a:p>
            <a:pPr lvl="0"/>
            <a:r>
              <a:rPr lang="ru-RU" sz="2400" dirty="0"/>
              <a:t>совершенствованием процессов;</a:t>
            </a:r>
          </a:p>
          <a:p>
            <a:pPr lvl="0"/>
            <a:r>
              <a:rPr lang="ru-RU" sz="2400" dirty="0"/>
              <a:t>использованием информации для усовершенствования процесса и работы команд;</a:t>
            </a:r>
          </a:p>
          <a:p>
            <a:pPr lvl="0"/>
            <a:r>
              <a:rPr lang="ru-RU" sz="2400" dirty="0"/>
              <a:t>вовлечением в работу каждого;</a:t>
            </a:r>
          </a:p>
          <a:p>
            <a:pPr lvl="0"/>
            <a:r>
              <a:rPr lang="ru-RU" sz="2400" dirty="0"/>
              <a:t>исключением переделывания.</a:t>
            </a:r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1797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Сравнение систем менеджмента: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22829547"/>
              </p:ext>
            </p:extLst>
          </p:nvPr>
        </p:nvGraphicFramePr>
        <p:xfrm>
          <a:off x="389262" y="1014195"/>
          <a:ext cx="11435508" cy="5547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6140"/>
                <a:gridCol w="3877938"/>
                <a:gridCol w="5071430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Американский стиль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Японский стиль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Принцип индивидуализма, личной ответственности, т.е. каждый менеджер несет ответственность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Общественное сознание, отказ от выпячивания собственного «Я», ориентация на коллектив. Коллективная ответственность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Особенности структуры управления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Жесткие структуры управления с четким разделением функций и полномочий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 panose="02020603050405020304" pitchFamily="18" charset="0"/>
                        </a:rPr>
                        <a:t>Гибкие структуры управления, переход от централизации и децентрализации в зависимости от условий бизнеса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Главные мотиваторы поведения сотрудников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Экономические факторы (деньги)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 panose="02020603050405020304" pitchFamily="18" charset="0"/>
                        </a:rPr>
                        <a:t>Социально-психологические (чувство принадлежности к коллективу, гордость за фирму)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Стиль поведения руководителя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Строгая подчиненность сотрудников и выполнение ими должностных функций. Внимание к сотруднику как к исполнителю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Представление условий и возможностей сотрудникам проявлять инициативу, делать максимально полезного для организации, не ограничиваясь своими служебными функциями. Установка на подчинение своего «Я» интересам коллектива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Отношение людей к организации и работе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Краткосрочный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найм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, частая смена работы в зависимости от материальных благ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Пожизненный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</a:rPr>
                        <a:t>найм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, переход в другую фирму считается не этичным поступком (дань традиции)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Принятие решений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Индивидуальность принятия решения менеджером. Решения принимаются быстро, реализуются медленно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Принятие решения по традиционному принципу консенсуса. Решения принимаются долго, реализуются быстро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Должностные перемещения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Перемещение в должности происходит быстро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Медленное должностное передвижение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Форма контроля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Жесткий, формальный контроль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Мягкий, неформальный контроль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Требования к повышению квалификации сотрудников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Традиционные формы обучения и повышения квалификации сотрудников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Специальные требования и форма повышения квалификации, обязательная переподготовка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Отношение к качеству работы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Управление качеством – управление качеством продукции. Главное внимание направлено к снижению брака выпускаемой продукции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</a:rPr>
                        <a:t>Философия управления качеством опирается на отношение к труду всех сотрудников на установление высоких стандартов деятельности. Производить качественную продукцию – производить бездефектную продукцию, оптимально удовлетворяющую потребностям покупателей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854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29" y="108821"/>
            <a:ext cx="11335438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Сравнение современных и старых организаций: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99337390"/>
              </p:ext>
            </p:extLst>
          </p:nvPr>
        </p:nvGraphicFramePr>
        <p:xfrm>
          <a:off x="723728" y="1275720"/>
          <a:ext cx="10480427" cy="4876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4533"/>
                <a:gridCol w="5155894"/>
              </a:tblGrid>
              <a:tr h="106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Старая организация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Современная организация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Малое количество крупных организаций, отсутствие гигантских организаций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Большое количество чрезвычайно мощных крупных организаций как коммерческих, так и некоммерческих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Относительно небольшое количество руководителей, практическое отсутствие руководителей среднего звена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Большое количество руководителей, большое количество руководителей среднего звена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Управленческая работа зачастую не выделялась и не отделялась от неуправленческой деятельности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Четко очерчены управленческие группы, управленческая работа четко воспринимается и отделяется от неуправленческой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Занятие руководящих постов в организации было чаще всего по праву рождения или путем захвата силой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Занятие руководящих постов в организации чаще всего по праву компетентности с соблюдением законности и порядка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Малое количество людей, способных принимать важные для организации решения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Большое количество людей, способных принимать важные для организации решения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65531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745" y="108821"/>
            <a:ext cx="11335438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Задание для самостоятельной работы: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1930" y="1434384"/>
            <a:ext cx="10515600" cy="5017620"/>
          </a:xfrm>
        </p:spPr>
        <p:txBody>
          <a:bodyPr>
            <a:normAutofit/>
          </a:bodyPr>
          <a:lstStyle/>
          <a:p>
            <a:pPr lvl="0"/>
            <a:r>
              <a:rPr lang="ru-RU" sz="3200" dirty="0" smtClean="0"/>
              <a:t>Анализ ситуации.</a:t>
            </a:r>
          </a:p>
          <a:p>
            <a:pPr lvl="0"/>
            <a:r>
              <a:rPr lang="ru-RU" sz="3200" dirty="0" smtClean="0"/>
              <a:t>Заполнение таблицы «Стиль управления в моей организации»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3004900"/>
              </p:ext>
            </p:extLst>
          </p:nvPr>
        </p:nvGraphicFramePr>
        <p:xfrm>
          <a:off x="540746" y="3050154"/>
          <a:ext cx="11170184" cy="36070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902"/>
                <a:gridCol w="1784733"/>
                <a:gridCol w="1630496"/>
                <a:gridCol w="1994053"/>
              </a:tblGrid>
              <a:tr h="259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Американский стиль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Японский стиль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Ваш стиль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6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Основа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87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Особенности структуры управления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75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Главные мотиваторы поведения сотрудников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9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Стиль поведения руководителя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9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Отношение людей к организации и работе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6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Принятие решений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9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Должностные перемещения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6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Форма контроля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77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Требования к повышению квалификации сотрудников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99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Отношение к качеству работы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4" marR="55724" marT="7739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9285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745" y="108821"/>
            <a:ext cx="11335438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Литература: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608463" y="16399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608463" y="209716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1930" y="1233889"/>
            <a:ext cx="10515600" cy="521811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/>
              <a:t>Бляхман</a:t>
            </a:r>
            <a:r>
              <a:rPr lang="ru-RU" dirty="0"/>
              <a:t> Л. С. Введение в менеджмент. СПб: Из-во </a:t>
            </a:r>
            <a:r>
              <a:rPr lang="ru-RU" dirty="0" err="1"/>
              <a:t>СПбУЭФ</a:t>
            </a:r>
            <a:r>
              <a:rPr lang="ru-RU" dirty="0"/>
              <a:t>, 2011.</a:t>
            </a:r>
          </a:p>
          <a:p>
            <a:pPr lvl="0"/>
            <a:r>
              <a:rPr lang="ru-RU" dirty="0"/>
              <a:t>Большаков А.С. Менеджмент. Краткий курс: Учеб. пособие. М.: </a:t>
            </a:r>
            <a:r>
              <a:rPr lang="ru-RU" dirty="0" err="1"/>
              <a:t>Филинъ</a:t>
            </a:r>
            <a:r>
              <a:rPr lang="ru-RU" dirty="0"/>
              <a:t>, 2012.</a:t>
            </a:r>
          </a:p>
          <a:p>
            <a:pPr lvl="0"/>
            <a:r>
              <a:rPr lang="ru-RU" dirty="0" err="1"/>
              <a:t>Виханский</a:t>
            </a:r>
            <a:r>
              <a:rPr lang="ru-RU" dirty="0"/>
              <a:t> О.С, Наумов А.И. Менеджмент: Учебник. М.: </a:t>
            </a:r>
            <a:r>
              <a:rPr lang="ru-RU" dirty="0" err="1"/>
              <a:t>Гардарика</a:t>
            </a:r>
            <a:r>
              <a:rPr lang="ru-RU" dirty="0"/>
              <a:t>, 2012.</a:t>
            </a:r>
          </a:p>
          <a:p>
            <a:pPr lvl="0"/>
            <a:r>
              <a:rPr lang="ru-RU" dirty="0" err="1"/>
              <a:t>Галькович</a:t>
            </a:r>
            <a:r>
              <a:rPr lang="ru-RU" dirty="0"/>
              <a:t> Р.С., Набоков В.И. Основы менеджмента. М.: ИНФРА-М, 2013.</a:t>
            </a:r>
          </a:p>
          <a:p>
            <a:pPr lvl="0"/>
            <a:r>
              <a:rPr lang="ru-RU" dirty="0" err="1"/>
              <a:t>Герчикова</a:t>
            </a:r>
            <a:r>
              <a:rPr lang="ru-RU" dirty="0"/>
              <a:t> И.Н. Менеджмент: Учебник. М.: ЮНИТИ: Банки и биржи, 2013.</a:t>
            </a:r>
          </a:p>
          <a:p>
            <a:pPr lvl="0"/>
            <a:r>
              <a:rPr lang="ru-RU" dirty="0"/>
              <a:t>Матвеева А., Хорошавина Н. Семь нот менеджмента: Настольная книга руководителя / Под ред. В. Красновой и А. Привалова. М.: ЗАО «Журнал Эксперт», 2014.</a:t>
            </a:r>
          </a:p>
          <a:p>
            <a:pPr lvl="0"/>
            <a:r>
              <a:rPr lang="ru-RU" dirty="0" err="1"/>
              <a:t>Мескон</a:t>
            </a:r>
            <a:r>
              <a:rPr lang="ru-RU" dirty="0"/>
              <a:t> М.Х., Альберт М., </a:t>
            </a:r>
            <a:r>
              <a:rPr lang="ru-RU" dirty="0" err="1"/>
              <a:t>Хедоури</a:t>
            </a:r>
            <a:r>
              <a:rPr lang="ru-RU" dirty="0"/>
              <a:t> Ф. Основы менеджмента: Пер. с англ. М.: Дело, 2015.</a:t>
            </a:r>
          </a:p>
          <a:p>
            <a:pPr lvl="0"/>
            <a:r>
              <a:rPr lang="ru-RU" dirty="0"/>
              <a:t>Михалева Е.П. Основы менеджмента: Учеб. пособие. Тула: </a:t>
            </a:r>
            <a:r>
              <a:rPr lang="ru-RU" dirty="0" err="1"/>
              <a:t>ТулГУ</a:t>
            </a:r>
            <a:r>
              <a:rPr lang="ru-RU" dirty="0"/>
              <a:t>, 2016.</a:t>
            </a:r>
          </a:p>
          <a:p>
            <a:pPr lvl="0"/>
            <a:r>
              <a:rPr lang="ru-RU" dirty="0"/>
              <a:t>Основы менеджмента: Учеб. пособие для вузов / Под ред. А.А. Радушна. М.: Центр, 2015.</a:t>
            </a:r>
          </a:p>
          <a:p>
            <a:pPr lvl="0"/>
            <a:r>
              <a:rPr lang="ru-RU" dirty="0"/>
              <a:t>Практический менеджмент. Методы и приемы деятельности руководителя / Под ред. Н.Я. </a:t>
            </a:r>
            <a:r>
              <a:rPr lang="ru-RU" dirty="0" err="1"/>
              <a:t>Сацкова</a:t>
            </a:r>
            <a:r>
              <a:rPr lang="ru-RU" dirty="0"/>
              <a:t>. Д.: </a:t>
            </a:r>
            <a:r>
              <a:rPr lang="ru-RU" dirty="0" err="1"/>
              <a:t>Сталкер</a:t>
            </a:r>
            <a:r>
              <a:rPr lang="ru-RU" dirty="0"/>
              <a:t>, 2015.</a:t>
            </a:r>
          </a:p>
          <a:p>
            <a:pPr lvl="0"/>
            <a:r>
              <a:rPr lang="ru-RU" dirty="0"/>
              <a:t>Русинов Ф.М., Никулин Л. Ф., </a:t>
            </a:r>
            <a:r>
              <a:rPr lang="ru-RU" dirty="0" err="1"/>
              <a:t>Фаткин</a:t>
            </a:r>
            <a:r>
              <a:rPr lang="ru-RU" dirty="0"/>
              <a:t> Л.В. Менеджмент и </a:t>
            </a:r>
            <a:r>
              <a:rPr lang="ru-RU" dirty="0" err="1"/>
              <a:t>самоменеджмент</a:t>
            </a:r>
            <a:r>
              <a:rPr lang="ru-RU" dirty="0"/>
              <a:t> в системе рыночных отношений: Учеб. пособие. М.: ИНФРА-М, 2013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806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Введение </a:t>
            </a:r>
            <a:r>
              <a:rPr lang="ru-RU" b="1" dirty="0">
                <a:solidFill>
                  <a:srgbClr val="0070C0"/>
                </a:solidFill>
              </a:rPr>
              <a:t>в </a:t>
            </a:r>
            <a:r>
              <a:rPr lang="ru-RU" b="1" dirty="0" smtClean="0">
                <a:solidFill>
                  <a:srgbClr val="0070C0"/>
                </a:solidFill>
              </a:rPr>
              <a:t>менеджмент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Предпосылки </a:t>
            </a:r>
            <a:r>
              <a:rPr lang="ru-RU" dirty="0"/>
              <a:t>возникновения менеджмента</a:t>
            </a:r>
          </a:p>
          <a:p>
            <a:pPr marL="0" indent="0">
              <a:buNone/>
            </a:pPr>
            <a:r>
              <a:rPr lang="ru-RU" dirty="0" smtClean="0"/>
              <a:t>2. Определение </a:t>
            </a:r>
            <a:r>
              <a:rPr lang="ru-RU" dirty="0"/>
              <a:t>менеджмента</a:t>
            </a:r>
          </a:p>
          <a:p>
            <a:pPr marL="0" indent="0">
              <a:buNone/>
            </a:pPr>
            <a:r>
              <a:rPr lang="ru-RU" dirty="0" smtClean="0"/>
              <a:t>3. Основное </a:t>
            </a:r>
            <a:r>
              <a:rPr lang="ru-RU" dirty="0"/>
              <a:t>содержание. Терминология. Классификация</a:t>
            </a:r>
          </a:p>
          <a:p>
            <a:pPr marL="0" indent="0">
              <a:buNone/>
            </a:pPr>
            <a:r>
              <a:rPr lang="ru-RU" dirty="0" smtClean="0"/>
              <a:t>4. Функции </a:t>
            </a:r>
            <a:r>
              <a:rPr lang="ru-RU" dirty="0"/>
              <a:t>менеджмента</a:t>
            </a:r>
          </a:p>
          <a:p>
            <a:pPr marL="0" indent="0">
              <a:buNone/>
            </a:pPr>
            <a:r>
              <a:rPr lang="ru-RU" dirty="0" smtClean="0"/>
              <a:t>5. Принципы </a:t>
            </a:r>
            <a:r>
              <a:rPr lang="ru-RU" dirty="0"/>
              <a:t>эффективного менеджмента</a:t>
            </a:r>
          </a:p>
          <a:p>
            <a:pPr marL="0" indent="0">
              <a:buNone/>
            </a:pPr>
            <a:r>
              <a:rPr lang="ru-RU" dirty="0" smtClean="0"/>
              <a:t>6. Менеджер</a:t>
            </a:r>
            <a:r>
              <a:rPr lang="ru-RU" dirty="0"/>
              <a:t>, его личные качества, управленческие роли</a:t>
            </a:r>
          </a:p>
        </p:txBody>
      </p:sp>
    </p:spTree>
    <p:extLst>
      <p:ext uri="{BB962C8B-B14F-4D97-AF65-F5344CB8AC3E}">
        <p14:creationId xmlns:p14="http://schemas.microsoft.com/office/powerpoint/2010/main" xmlns="" val="21577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Что такое менеджмент?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743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Введение в менеджмент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Менеджмент</a:t>
            </a:r>
            <a:r>
              <a:rPr lang="ru-RU" dirty="0"/>
              <a:t> - это самостоятельный вид профессионально осуществляемой деятельности, направленной на достижение в </a:t>
            </a:r>
            <a:r>
              <a:rPr lang="ru-RU" dirty="0" smtClean="0"/>
              <a:t>рыночных условиях намеченных </a:t>
            </a:r>
            <a:r>
              <a:rPr lang="ru-RU" dirty="0"/>
              <a:t>целей путем рационального использования материальных и трудовых ресурсов с применением принципов, функций и методов экономического механизма менеджмента.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72280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6427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Предпосылки возникновения менеджмента.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>
                <a:solidFill>
                  <a:srgbClr val="0070C0"/>
                </a:solidFill>
              </a:rPr>
              <a:t>Школа  научного  промышленного </a:t>
            </a:r>
            <a:r>
              <a:rPr lang="ru-RU" b="1" dirty="0" smtClean="0">
                <a:solidFill>
                  <a:srgbClr val="0070C0"/>
                </a:solidFill>
              </a:rPr>
              <a:t>менеджмента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(Ф. </a:t>
            </a:r>
            <a:r>
              <a:rPr lang="ru-RU" b="1" dirty="0" err="1" smtClean="0">
                <a:solidFill>
                  <a:srgbClr val="0070C0"/>
                </a:solidFill>
              </a:rPr>
              <a:t>Тэйлор</a:t>
            </a:r>
            <a:r>
              <a:rPr lang="ru-RU" b="1" dirty="0" smtClean="0">
                <a:solidFill>
                  <a:srgbClr val="0070C0"/>
                </a:solidFill>
              </a:rPr>
              <a:t>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7901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- Разделение труда; </a:t>
            </a:r>
          </a:p>
          <a:p>
            <a:pPr marL="0" indent="0">
              <a:buNone/>
            </a:pPr>
            <a:r>
              <a:rPr lang="ru-RU" dirty="0"/>
              <a:t>- Измерение труда; </a:t>
            </a:r>
          </a:p>
          <a:p>
            <a:pPr marL="0" indent="0">
              <a:buNone/>
            </a:pPr>
            <a:r>
              <a:rPr lang="ru-RU" dirty="0"/>
              <a:t>- Составление задач-предписаний для каждого работника; </a:t>
            </a:r>
          </a:p>
          <a:p>
            <a:pPr marL="0" indent="0">
              <a:buNone/>
            </a:pPr>
            <a:r>
              <a:rPr lang="ru-RU" dirty="0"/>
              <a:t>- Составление программ стимулирования; </a:t>
            </a:r>
          </a:p>
          <a:p>
            <a:pPr marL="0" indent="0">
              <a:buNone/>
            </a:pPr>
            <a:r>
              <a:rPr lang="ru-RU" dirty="0"/>
              <a:t>- Поощрение работников; </a:t>
            </a:r>
          </a:p>
          <a:p>
            <a:pPr marL="0" indent="0">
              <a:buNone/>
            </a:pPr>
            <a:r>
              <a:rPr lang="ru-RU" dirty="0"/>
              <a:t>- Роль индивидуальных способностей работника; </a:t>
            </a:r>
          </a:p>
          <a:p>
            <a:pPr marL="0" indent="0">
              <a:buNone/>
            </a:pPr>
            <a:r>
              <a:rPr lang="ru-RU" dirty="0"/>
              <a:t>- Роль профсоюза; </a:t>
            </a:r>
          </a:p>
          <a:p>
            <a:pPr marL="0" indent="0">
              <a:buNone/>
            </a:pPr>
            <a:r>
              <a:rPr lang="ru-RU" dirty="0"/>
              <a:t>- Мотивация; </a:t>
            </a:r>
          </a:p>
          <a:p>
            <a:pPr marL="0" indent="0">
              <a:buNone/>
            </a:pPr>
            <a:r>
              <a:rPr lang="ru-RU" dirty="0"/>
              <a:t>- Авторитарные методы управления; </a:t>
            </a:r>
          </a:p>
          <a:p>
            <a:pPr marL="0" indent="0">
              <a:buNone/>
            </a:pPr>
            <a:r>
              <a:rPr lang="ru-RU" dirty="0"/>
              <a:t>- Развитие управленческого мышления.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52834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167" y="5193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Предпосылки возникновения менеджмента.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Классическая (административная) школа управления (А. </a:t>
            </a:r>
            <a:r>
              <a:rPr lang="ru-RU" b="1" dirty="0" err="1" smtClean="0">
                <a:solidFill>
                  <a:srgbClr val="0070C0"/>
                </a:solidFill>
              </a:rPr>
              <a:t>Файоль</a:t>
            </a:r>
            <a:r>
              <a:rPr lang="ru-RU" b="1" dirty="0" smtClean="0">
                <a:solidFill>
                  <a:srgbClr val="0070C0"/>
                </a:solidFill>
              </a:rPr>
              <a:t>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47" y="2071171"/>
            <a:ext cx="10515600" cy="45464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- Разделение труда при одинаковых условиях; </a:t>
            </a:r>
          </a:p>
          <a:p>
            <a:pPr marL="0" indent="0">
              <a:buNone/>
            </a:pPr>
            <a:r>
              <a:rPr lang="ru-RU" dirty="0"/>
              <a:t>- Власть и ответственность; </a:t>
            </a:r>
          </a:p>
          <a:p>
            <a:pPr marL="0" indent="0">
              <a:buNone/>
            </a:pPr>
            <a:r>
              <a:rPr lang="ru-RU" dirty="0"/>
              <a:t>- Дисциплина; </a:t>
            </a:r>
          </a:p>
          <a:p>
            <a:pPr marL="0" indent="0">
              <a:buNone/>
            </a:pPr>
            <a:r>
              <a:rPr lang="ru-RU" dirty="0"/>
              <a:t>- Единоначалие;</a:t>
            </a:r>
          </a:p>
          <a:p>
            <a:pPr marL="0" indent="0">
              <a:buNone/>
            </a:pPr>
            <a:r>
              <a:rPr lang="ru-RU" dirty="0"/>
              <a:t>- Единство направления, т.е. иметь и подчиняться одному руководителю; </a:t>
            </a:r>
          </a:p>
          <a:p>
            <a:pPr marL="0" indent="0">
              <a:buNone/>
            </a:pPr>
            <a:r>
              <a:rPr lang="ru-RU" dirty="0"/>
              <a:t>- Подчиненность личных интересов общим; </a:t>
            </a:r>
          </a:p>
          <a:p>
            <a:pPr marL="0" indent="0">
              <a:buNone/>
            </a:pPr>
            <a:r>
              <a:rPr lang="ru-RU" dirty="0"/>
              <a:t>- Справедливое вознаграждение персонала; </a:t>
            </a:r>
          </a:p>
          <a:p>
            <a:pPr marL="0" indent="0">
              <a:buNone/>
            </a:pPr>
            <a:r>
              <a:rPr lang="ru-RU" dirty="0"/>
              <a:t>- Централизация; </a:t>
            </a:r>
          </a:p>
          <a:p>
            <a:pPr marL="0" indent="0">
              <a:buNone/>
            </a:pPr>
            <a:r>
              <a:rPr lang="ru-RU" dirty="0"/>
              <a:t>-  Скалярная цепь - цепь подчинения  от  высшего  до низшего  уровня  управления; </a:t>
            </a:r>
          </a:p>
          <a:p>
            <a:pPr marL="0" indent="0">
              <a:buNone/>
            </a:pPr>
            <a:r>
              <a:rPr lang="ru-RU" dirty="0"/>
              <a:t>- Порядок во всем; </a:t>
            </a:r>
          </a:p>
          <a:p>
            <a:pPr marL="0" indent="0">
              <a:buNone/>
            </a:pPr>
            <a:r>
              <a:rPr lang="ru-RU" dirty="0"/>
              <a:t>- Стабильность рабочего места для персонала; </a:t>
            </a:r>
          </a:p>
          <a:p>
            <a:pPr marL="0" indent="0">
              <a:buNone/>
            </a:pPr>
            <a:r>
              <a:rPr lang="ru-RU" dirty="0"/>
              <a:t>- Инициатива в составлении плана действий и обеспечение его успешной реализации; </a:t>
            </a:r>
          </a:p>
          <a:p>
            <a:pPr marL="0" indent="0">
              <a:buNone/>
            </a:pPr>
            <a:r>
              <a:rPr lang="ru-RU" dirty="0"/>
              <a:t>- Корпоративный </a:t>
            </a:r>
            <a:r>
              <a:rPr lang="ru-RU" dirty="0" smtClean="0"/>
              <a:t>дух.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7334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167" y="5193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Предпосылки возникновения менеджмента.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>
                <a:solidFill>
                  <a:srgbClr val="0070C0"/>
                </a:solidFill>
              </a:rPr>
              <a:t>Школа человеческих отношений </a:t>
            </a:r>
            <a:r>
              <a:rPr lang="ru-RU" b="1" dirty="0" smtClean="0">
                <a:solidFill>
                  <a:srgbClr val="0070C0"/>
                </a:solidFill>
              </a:rPr>
              <a:t>(Э. </a:t>
            </a:r>
            <a:r>
              <a:rPr lang="ru-RU" b="1" dirty="0" err="1" smtClean="0">
                <a:solidFill>
                  <a:srgbClr val="0070C0"/>
                </a:solidFill>
              </a:rPr>
              <a:t>Мэйо</a:t>
            </a:r>
            <a:r>
              <a:rPr lang="ru-RU" b="1" dirty="0" smtClean="0">
                <a:solidFill>
                  <a:srgbClr val="0070C0"/>
                </a:solidFill>
              </a:rPr>
              <a:t>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47" y="2071171"/>
            <a:ext cx="10515600" cy="4546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- Работник ощущает свою индивидуальность благодаря отношениям с другими работниками;              </a:t>
            </a:r>
          </a:p>
          <a:p>
            <a:pPr marL="0" indent="0">
              <a:buNone/>
            </a:pPr>
            <a:r>
              <a:rPr lang="ru-RU" dirty="0"/>
              <a:t>- Работник ищет удовлетворения в работе благодаря социальным взаимоотношениям; </a:t>
            </a:r>
          </a:p>
          <a:p>
            <a:pPr marL="0" indent="0">
              <a:buNone/>
            </a:pPr>
            <a:r>
              <a:rPr lang="ru-RU" dirty="0"/>
              <a:t>- Работник более отзывчив к социальному слою людей, к которому он сам относится; </a:t>
            </a:r>
          </a:p>
          <a:p>
            <a:pPr marL="0" indent="0">
              <a:buNone/>
            </a:pPr>
            <a:r>
              <a:rPr lang="ru-RU" dirty="0"/>
              <a:t>-  Работник  откликается  на  распоряжения  руководителя,  если  руководитель может удовлетворить его социальные нужды.</a:t>
            </a:r>
          </a:p>
        </p:txBody>
      </p:sp>
    </p:spTree>
    <p:extLst>
      <p:ext uri="{BB962C8B-B14F-4D97-AF65-F5344CB8AC3E}">
        <p14:creationId xmlns:p14="http://schemas.microsoft.com/office/powerpoint/2010/main" xmlns="" val="230283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167" y="5193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Предпосылки возникновения менеджмента.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>
                <a:solidFill>
                  <a:srgbClr val="0070C0"/>
                </a:solidFill>
              </a:rPr>
              <a:t>Школа  поведенческих  наук </a:t>
            </a:r>
            <a:r>
              <a:rPr lang="ru-RU" b="1" dirty="0" smtClean="0">
                <a:solidFill>
                  <a:srgbClr val="0070C0"/>
                </a:solidFill>
              </a:rPr>
              <a:t>(Д. </a:t>
            </a:r>
            <a:r>
              <a:rPr lang="ru-RU" b="1" dirty="0" err="1" smtClean="0">
                <a:solidFill>
                  <a:srgbClr val="0070C0"/>
                </a:solidFill>
              </a:rPr>
              <a:t>МакГрегор</a:t>
            </a:r>
            <a:r>
              <a:rPr lang="ru-RU" b="1" dirty="0" smtClean="0">
                <a:solidFill>
                  <a:srgbClr val="0070C0"/>
                </a:solidFill>
              </a:rPr>
              <a:t>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47" y="2071171"/>
            <a:ext cx="10515600" cy="4546467"/>
          </a:xfrm>
        </p:spPr>
        <p:txBody>
          <a:bodyPr>
            <a:normAutofit/>
          </a:bodyPr>
          <a:lstStyle/>
          <a:p>
            <a:r>
              <a:rPr lang="ru-RU" dirty="0"/>
              <a:t>Теория «X». Сюда входят работники ленивые, изначально им присуще внутреннее  неприятие  к  труду.  Работник  туповат,  поэтому  его  необходимо  постоянно принуждать,  понукать,  контролировать  и  направлять  его  действия.  Они  стремятся всегда к подчинению со своей стороны. </a:t>
            </a:r>
          </a:p>
          <a:p>
            <a:r>
              <a:rPr lang="ru-RU" dirty="0"/>
              <a:t>Теория «Y». Согласно данной теории работник трудолюбив, стремится отличиться на работе, охотно </a:t>
            </a:r>
            <a:r>
              <a:rPr lang="ru-RU" dirty="0" smtClean="0"/>
              <a:t>берет </a:t>
            </a:r>
            <a:r>
              <a:rPr lang="ru-RU" dirty="0"/>
              <a:t>на себя ответственность и даже жаждет ее. Он полон идей, главное для него - реализация своего творческого потенциала. Он не нуждается в контроле со стороны, так как способен сам себя контролировать.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3579884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2210</Words>
  <Application>Microsoft Office PowerPoint</Application>
  <PresentationFormat>Произвольный</PresentationFormat>
  <Paragraphs>299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Основы менеджмента</vt:lpstr>
      <vt:lpstr>Содержание курса</vt:lpstr>
      <vt:lpstr>Введение в менеджмент</vt:lpstr>
      <vt:lpstr>Что такое менеджмент?</vt:lpstr>
      <vt:lpstr>Введение в менеджмент</vt:lpstr>
      <vt:lpstr>Предпосылки возникновения менеджмента. Школа  научного  промышленного менеджмента (Ф. Тэйлор)</vt:lpstr>
      <vt:lpstr>Предпосылки возникновения менеджмента. Классическая (административная) школа управления (А. Файоль)</vt:lpstr>
      <vt:lpstr>Предпосылки возникновения менеджмента. Школа человеческих отношений (Э. Мэйо)</vt:lpstr>
      <vt:lpstr>Предпосылки возникновения менеджмента. Школа  поведенческих  наук (Д. МакГрегор)</vt:lpstr>
      <vt:lpstr>Определение менеджмента</vt:lpstr>
      <vt:lpstr>Цель и задачи менеджмента</vt:lpstr>
      <vt:lpstr>Цель и задачи менеджмента</vt:lpstr>
      <vt:lpstr>Основные составляющие менеджмента</vt:lpstr>
      <vt:lpstr>Содержание менеджмента</vt:lpstr>
      <vt:lpstr>Содержание менеджмента</vt:lpstr>
      <vt:lpstr>Виды менеджмента</vt:lpstr>
      <vt:lpstr>Методы менеджмента</vt:lpstr>
      <vt:lpstr>Функции менеджмента</vt:lpstr>
      <vt:lpstr>Принципы менеджмента:</vt:lpstr>
      <vt:lpstr>Личные качества менеджера:</vt:lpstr>
      <vt:lpstr>Современный менеджмент обеспечивается:</vt:lpstr>
      <vt:lpstr>Сравнение систем менеджмента:</vt:lpstr>
      <vt:lpstr>Сравнение современных и старых организаций:</vt:lpstr>
      <vt:lpstr>Задание для самостоятельной работы:</vt:lpstr>
      <vt:lpstr>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института развития образования по профилактике безнадзорности и правонарушений среди учащихся образовательных организаций Кировской области</dc:title>
  <dc:creator>csa2</dc:creator>
  <cp:lastModifiedBy>User</cp:lastModifiedBy>
  <cp:revision>51</cp:revision>
  <cp:lastPrinted>2016-10-27T12:44:02Z</cp:lastPrinted>
  <dcterms:created xsi:type="dcterms:W3CDTF">2015-02-16T11:44:25Z</dcterms:created>
  <dcterms:modified xsi:type="dcterms:W3CDTF">2017-03-20T17:28:25Z</dcterms:modified>
</cp:coreProperties>
</file>